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261" r:id="rId3"/>
    <p:sldId id="257" r:id="rId4"/>
    <p:sldId id="259" r:id="rId5"/>
    <p:sldId id="258" r:id="rId6"/>
    <p:sldId id="264" r:id="rId7"/>
    <p:sldId id="263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320" r:id="rId28"/>
    <p:sldId id="322" r:id="rId29"/>
    <p:sldId id="323" r:id="rId30"/>
    <p:sldId id="276" r:id="rId31"/>
    <p:sldId id="287" r:id="rId32"/>
    <p:sldId id="288" r:id="rId33"/>
    <p:sldId id="289" r:id="rId34"/>
    <p:sldId id="311" r:id="rId35"/>
    <p:sldId id="291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2" r:id="rId55"/>
    <p:sldId id="313" r:id="rId56"/>
    <p:sldId id="292" r:id="rId57"/>
    <p:sldId id="326" r:id="rId58"/>
    <p:sldId id="314" r:id="rId59"/>
    <p:sldId id="316" r:id="rId60"/>
    <p:sldId id="317" r:id="rId61"/>
    <p:sldId id="315" r:id="rId62"/>
    <p:sldId id="325" r:id="rId63"/>
    <p:sldId id="260" r:id="rId64"/>
    <p:sldId id="318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BE6F3-D642-4669-B388-A8590AAFB4E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F2AC7-15DF-4929-9B96-FC7EF8F1B09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4E802-4277-4D3E-809F-8CAD5BDEE613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201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44E802-4277-4D3E-809F-8CAD5BDEE613}" type="slidenum">
              <a:rPr lang="uk-UA" smtClean="0"/>
              <a:pPr/>
              <a:t>24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0814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4E802-4277-4D3E-809F-8CAD5BDEE613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25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815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089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2118" y="239748"/>
            <a:ext cx="10365316" cy="6889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295403"/>
            <a:ext cx="5384800" cy="4830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95403"/>
            <a:ext cx="5384800" cy="48307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ru-RU"/>
              <a:t>19.03.2017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1F8267-FF85-4EF1-A113-BF6E896EE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503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973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45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643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961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56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578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997E3-DC82-47AD-A41E-8D170B2FD3D9}" type="datetimeFigureOut">
              <a:rPr lang="ru-RU" smtClean="0"/>
              <a:pPr/>
              <a:t>09.06.2025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F199-EBB5-4A34-9015-F49EB2E0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9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%D0%B4%D0%B5%D0%BD%D1%8C_%D0%B2%D0%B8%D1%88%D0%B8%D0%B2%D0%B0%D0%BD%D0%BA%D0%B8_2025?__eep__=6&amp;__cft__%5b0%5d=AZVicEOM8D4XZGtqMUGA5akmwhhkvLNlcq29icOIotnSTK0gVB8DTs5zxtamxUohFXMumMxT821dLoPHKx_g8KvBodQUlaxNxN775INdWiPSHLwyxAblhLL8xx0hDFqeTQhLwuefYzZPJmXHizmFI-ntcbs0Sx5dnMMPescnhKN6hq2_YrqxLfTliSLAMMb7uD0&amp;__tn__=*NK-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6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5211" y="842210"/>
            <a:ext cx="8434136" cy="483669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підсумки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циклової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предметів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профільної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підготовки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освітніх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компонентів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загальні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компетентності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гуманітарного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2024-2025 </a:t>
            </a:r>
            <a:r>
              <a:rPr lang="ru-RU" sz="47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навчальному</a:t>
            </a:r>
            <a:r>
              <a:rPr lang="ru-RU" sz="47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7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endParaRPr lang="ru-RU" sz="47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808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" name="PlaceHolder 1"/>
          <p:cNvSpPr>
            <a:spLocks noGrp="1"/>
          </p:cNvSpPr>
          <p:nvPr>
            <p:ph type="title"/>
          </p:nvPr>
        </p:nvSpPr>
        <p:spPr>
          <a:xfrm>
            <a:off x="435600" y="217693"/>
            <a:ext cx="10448401" cy="108759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661" b="1" spc="-1" dirty="0">
                <a:solidFill>
                  <a:srgbClr val="333333"/>
                </a:solidFill>
                <a:latin typeface="DejaVu Sans"/>
              </a:rPr>
              <a:t>Робота керівника академічної групи </a:t>
            </a:r>
            <a:r>
              <a:rPr lang="uk-UA" sz="2661" b="1" spc="-1" dirty="0" err="1">
                <a:solidFill>
                  <a:srgbClr val="333333"/>
                </a:solidFill>
                <a:latin typeface="DejaVu Sans"/>
              </a:rPr>
              <a:t>IIфВ</a:t>
            </a:r>
            <a:r>
              <a:rPr lang="uk-UA" sz="2661" b="1" spc="-1" dirty="0">
                <a:solidFill>
                  <a:srgbClr val="333333"/>
                </a:solidFill>
                <a:latin typeface="DejaVu Sans"/>
              </a:rPr>
              <a:t>/Л</a:t>
            </a:r>
            <a:endParaRPr lang="uk-UA" sz="2661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4" name="Рисунок 663"/>
          <p:cNvPicPr/>
          <p:nvPr/>
        </p:nvPicPr>
        <p:blipFill>
          <a:blip r:embed="rId3"/>
          <a:stretch/>
        </p:blipFill>
        <p:spPr>
          <a:xfrm>
            <a:off x="2177146" y="1489021"/>
            <a:ext cx="7401132" cy="4823645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C3C45D55-B6C4-4495-816C-00D215D42FA1}" type="slidenum">
              <a:rPr/>
              <a:pPr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62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" name="Рисунок 664"/>
          <p:cNvPicPr/>
          <p:nvPr/>
        </p:nvPicPr>
        <p:blipFill>
          <a:blip r:embed="rId3"/>
          <a:stretch/>
        </p:blipFill>
        <p:spPr>
          <a:xfrm>
            <a:off x="3918691" y="217693"/>
            <a:ext cx="3704702" cy="2877904"/>
          </a:xfrm>
          <a:prstGeom prst="rect">
            <a:avLst/>
          </a:prstGeom>
          <a:ln w="18000">
            <a:noFill/>
          </a:ln>
        </p:spPr>
      </p:pic>
      <p:pic>
        <p:nvPicPr>
          <p:cNvPr id="666" name="Рисунок 665"/>
          <p:cNvPicPr/>
          <p:nvPr/>
        </p:nvPicPr>
        <p:blipFill>
          <a:blip r:embed="rId4" cstate="print"/>
          <a:stretch/>
        </p:blipFill>
        <p:spPr>
          <a:xfrm>
            <a:off x="7184089" y="1149420"/>
            <a:ext cx="3758690" cy="2550929"/>
          </a:xfrm>
          <a:prstGeom prst="rect">
            <a:avLst/>
          </a:prstGeom>
          <a:ln w="0">
            <a:noFill/>
          </a:ln>
        </p:spPr>
      </p:pic>
      <p:pic>
        <p:nvPicPr>
          <p:cNvPr id="667" name="Рисунок 666"/>
          <p:cNvPicPr/>
          <p:nvPr/>
        </p:nvPicPr>
        <p:blipFill>
          <a:blip r:embed="rId5"/>
          <a:stretch/>
        </p:blipFill>
        <p:spPr>
          <a:xfrm>
            <a:off x="870987" y="1623991"/>
            <a:ext cx="3700348" cy="2511744"/>
          </a:xfrm>
          <a:prstGeom prst="rect">
            <a:avLst/>
          </a:prstGeom>
          <a:ln w="0">
            <a:noFill/>
          </a:ln>
        </p:spPr>
      </p:pic>
      <p:pic>
        <p:nvPicPr>
          <p:cNvPr id="668" name="Рисунок 667"/>
          <p:cNvPicPr/>
          <p:nvPr/>
        </p:nvPicPr>
        <p:blipFill>
          <a:blip r:embed="rId6"/>
          <a:stretch/>
        </p:blipFill>
        <p:spPr>
          <a:xfrm>
            <a:off x="3483305" y="3803535"/>
            <a:ext cx="5659587" cy="2817385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D60EE965-4BD8-452C-B374-C62BFF93A11D}" type="slidenum">
              <a:rPr/>
              <a:p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09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12032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9" name="Прямоугольник 668"/>
          <p:cNvSpPr/>
          <p:nvPr/>
        </p:nvSpPr>
        <p:spPr>
          <a:xfrm>
            <a:off x="1306373" y="435822"/>
            <a:ext cx="10448401" cy="43529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rmAutofit/>
          </a:bodyPr>
          <a:lstStyle/>
          <a:p>
            <a:pPr algn="ctr">
              <a:spcAft>
                <a:spcPts val="1282"/>
              </a:spcAft>
            </a:pPr>
            <a:endParaRPr lang="uk-UA" sz="2903" spc="-1" dirty="0">
              <a:solidFill>
                <a:srgbClr val="000000"/>
              </a:solidFill>
              <a:latin typeface="Arial"/>
            </a:endParaRPr>
          </a:p>
          <a:p>
            <a:pPr marL="130615" algn="ctr">
              <a:spcAft>
                <a:spcPts val="1282"/>
              </a:spcAft>
              <a:buClr>
                <a:srgbClr val="666666"/>
              </a:buClr>
              <a:buSzPct val="45000"/>
            </a:pPr>
            <a:r>
              <a:rPr lang="uk-UA" sz="2903" spc="-1" dirty="0">
                <a:solidFill>
                  <a:srgbClr val="000000"/>
                </a:solidFill>
                <a:latin typeface="DejaVu Sans"/>
                <a:ea typeface="DejaVu Sans"/>
              </a:rPr>
              <a:t>М</a:t>
            </a:r>
            <a:r>
              <a:rPr lang="uk-UA" sz="2903" spc="-1" dirty="0" smtClean="0">
                <a:solidFill>
                  <a:srgbClr val="000000"/>
                </a:solidFill>
                <a:latin typeface="DejaVu Sans"/>
                <a:ea typeface="DejaVu Sans"/>
              </a:rPr>
              <a:t>айстер-клас </a:t>
            </a:r>
            <a:r>
              <a:rPr lang="uk-UA" sz="2903" spc="-1" dirty="0">
                <a:solidFill>
                  <a:srgbClr val="000000"/>
                </a:solidFill>
                <a:latin typeface="DejaVu Sans"/>
                <a:ea typeface="DejaVu Sans"/>
              </a:rPr>
              <a:t>«Панно «Карта України»»</a:t>
            </a:r>
            <a:endParaRPr lang="uk-UA" sz="2903" spc="-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1282"/>
              </a:spcAft>
            </a:pPr>
            <a:endParaRPr lang="uk-UA" sz="2903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0" name="Рисунок 669"/>
          <p:cNvPicPr/>
          <p:nvPr/>
        </p:nvPicPr>
        <p:blipFill>
          <a:blip r:embed="rId3"/>
          <a:stretch/>
        </p:blipFill>
        <p:spPr>
          <a:xfrm>
            <a:off x="8791970" y="2176932"/>
            <a:ext cx="2310160" cy="3084277"/>
          </a:xfrm>
          <a:prstGeom prst="rect">
            <a:avLst/>
          </a:prstGeom>
          <a:ln w="0">
            <a:noFill/>
          </a:ln>
        </p:spPr>
      </p:pic>
      <p:pic>
        <p:nvPicPr>
          <p:cNvPr id="671" name="Рисунок 670"/>
          <p:cNvPicPr/>
          <p:nvPr/>
        </p:nvPicPr>
        <p:blipFill>
          <a:blip r:embed="rId4"/>
          <a:stretch/>
        </p:blipFill>
        <p:spPr>
          <a:xfrm>
            <a:off x="870986" y="2216116"/>
            <a:ext cx="2611883" cy="2790391"/>
          </a:xfrm>
          <a:prstGeom prst="rect">
            <a:avLst/>
          </a:prstGeom>
          <a:ln w="0">
            <a:noFill/>
          </a:ln>
        </p:spPr>
      </p:pic>
      <p:pic>
        <p:nvPicPr>
          <p:cNvPr id="672" name="Рисунок 671"/>
          <p:cNvPicPr/>
          <p:nvPr/>
        </p:nvPicPr>
        <p:blipFill>
          <a:blip r:embed="rId5"/>
          <a:stretch/>
        </p:blipFill>
        <p:spPr>
          <a:xfrm>
            <a:off x="3504203" y="2830011"/>
            <a:ext cx="5233344" cy="3750418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6B680A68-0D21-47DB-8893-CB028666E680}" type="slidenum">
              <a:rPr/>
              <a:p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93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12032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35600" y="435"/>
            <a:ext cx="10448401" cy="108759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177" b="1" spc="-1" dirty="0">
                <a:solidFill>
                  <a:srgbClr val="000000"/>
                </a:solidFill>
                <a:latin typeface="Arial"/>
              </a:rPr>
              <a:t>Брали активну участь у різноманітних олімпіадах та конкурсах</a:t>
            </a:r>
            <a:endParaRPr lang="uk-UA" sz="2177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4" name="Рисунок 673"/>
          <p:cNvPicPr/>
          <p:nvPr/>
        </p:nvPicPr>
        <p:blipFill>
          <a:blip r:embed="rId3"/>
          <a:stretch/>
        </p:blipFill>
        <p:spPr>
          <a:xfrm>
            <a:off x="1741759" y="1306159"/>
            <a:ext cx="3695124" cy="4683451"/>
          </a:xfrm>
          <a:prstGeom prst="rect">
            <a:avLst/>
          </a:prstGeom>
          <a:ln w="0">
            <a:noFill/>
          </a:ln>
        </p:spPr>
      </p:pic>
      <p:pic>
        <p:nvPicPr>
          <p:cNvPr id="675" name="Рисунок 674"/>
          <p:cNvPicPr/>
          <p:nvPr/>
        </p:nvPicPr>
        <p:blipFill>
          <a:blip r:embed="rId4"/>
          <a:stretch/>
        </p:blipFill>
        <p:spPr>
          <a:xfrm>
            <a:off x="5660236" y="1741545"/>
            <a:ext cx="5006508" cy="4839319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F2B22443-0D2D-4A6E-938D-F4F8785506E5}" type="slidenum">
              <a:rPr/>
              <a:p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60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870987" y="435386"/>
            <a:ext cx="10448401" cy="108759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2903" b="1" spc="-1" dirty="0">
                <a:solidFill>
                  <a:srgbClr val="333333"/>
                </a:solidFill>
                <a:latin typeface="DejaVu Sans"/>
              </a:rPr>
              <a:t>Виховна година </a:t>
            </a:r>
            <a:r>
              <a:rPr lang="uk-UA" sz="2903" b="1" spc="-1" dirty="0" smtClean="0">
                <a:solidFill>
                  <a:srgbClr val="333333"/>
                </a:solidFill>
                <a:latin typeface="DejaVu Sans"/>
              </a:rPr>
              <a:t>до </a:t>
            </a:r>
            <a:r>
              <a:rPr sz="2903" dirty="0"/>
              <a:t/>
            </a:r>
            <a:br>
              <a:rPr sz="2903" dirty="0"/>
            </a:br>
            <a:r>
              <a:rPr lang="uk-UA" sz="2903" b="1" spc="-1" dirty="0" smtClean="0">
                <a:solidFill>
                  <a:srgbClr val="333333"/>
                </a:solidFill>
                <a:latin typeface="DejaVu Sans"/>
              </a:rPr>
              <a:t>Всесвітнього дня </a:t>
            </a:r>
            <a:r>
              <a:rPr lang="uk-UA" sz="2903" b="1" spc="-1" dirty="0" err="1">
                <a:solidFill>
                  <a:srgbClr val="333333"/>
                </a:solidFill>
                <a:latin typeface="DejaVu Sans"/>
              </a:rPr>
              <a:t>з</a:t>
            </a:r>
            <a:r>
              <a:rPr lang="uk-UA" sz="2903" b="1" spc="-1" dirty="0" err="1" smtClean="0">
                <a:solidFill>
                  <a:srgbClr val="333333"/>
                </a:solidFill>
                <a:latin typeface="DejaVu Sans"/>
              </a:rPr>
              <a:t>доровʼя</a:t>
            </a:r>
            <a:endParaRPr lang="uk-UA" sz="2903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7" name="Рисунок 676"/>
          <p:cNvPicPr/>
          <p:nvPr/>
        </p:nvPicPr>
        <p:blipFill>
          <a:blip r:embed="rId3"/>
          <a:stretch/>
        </p:blipFill>
        <p:spPr>
          <a:xfrm rot="55800">
            <a:off x="8330461" y="2223083"/>
            <a:ext cx="2739886" cy="3849686"/>
          </a:xfrm>
          <a:prstGeom prst="rect">
            <a:avLst/>
          </a:prstGeom>
          <a:ln w="0">
            <a:noFill/>
          </a:ln>
        </p:spPr>
      </p:pic>
      <p:pic>
        <p:nvPicPr>
          <p:cNvPr id="678" name="Рисунок 677"/>
          <p:cNvPicPr/>
          <p:nvPr/>
        </p:nvPicPr>
        <p:blipFill>
          <a:blip r:embed="rId4"/>
          <a:stretch/>
        </p:blipFill>
        <p:spPr>
          <a:xfrm>
            <a:off x="1088680" y="2429020"/>
            <a:ext cx="2410299" cy="3448260"/>
          </a:xfrm>
          <a:prstGeom prst="rect">
            <a:avLst/>
          </a:prstGeom>
          <a:ln w="0">
            <a:noFill/>
          </a:ln>
        </p:spPr>
      </p:pic>
      <p:pic>
        <p:nvPicPr>
          <p:cNvPr id="679" name="Рисунок 678"/>
          <p:cNvPicPr/>
          <p:nvPr/>
        </p:nvPicPr>
        <p:blipFill>
          <a:blip r:embed="rId5"/>
          <a:stretch/>
        </p:blipFill>
        <p:spPr>
          <a:xfrm>
            <a:off x="4269177" y="1741546"/>
            <a:ext cx="3567556" cy="455893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B386B73C-5437-4827-B9A7-11E0E2BDC312}" type="slidenum">
              <a:rPr/>
              <a:p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04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0" name="PlaceHolder 1"/>
          <p:cNvSpPr>
            <a:spLocks noGrp="1"/>
          </p:cNvSpPr>
          <p:nvPr>
            <p:ph type="title"/>
          </p:nvPr>
        </p:nvSpPr>
        <p:spPr>
          <a:xfrm>
            <a:off x="871422" y="217693"/>
            <a:ext cx="10448401" cy="108759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Відвідали відкриту виховну годину присвячену Всесвітньому тижню імунізації, </a:t>
            </a:r>
            <a:r>
              <a:rPr sz="1935" dirty="0"/>
              <a:t/>
            </a:r>
            <a:br>
              <a:rPr sz="1935" dirty="0"/>
            </a:b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керівник </a:t>
            </a:r>
            <a:r>
              <a:rPr lang="uk-UA" sz="1935" b="1" spc="-1" dirty="0" err="1">
                <a:solidFill>
                  <a:srgbClr val="000000"/>
                </a:solidFill>
                <a:latin typeface="Arial"/>
              </a:rPr>
              <a:t>проєкту</a:t>
            </a: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 Ткач </a:t>
            </a:r>
            <a:r>
              <a:rPr lang="uk-UA" sz="1935" b="1" spc="-1" dirty="0" smtClean="0">
                <a:solidFill>
                  <a:srgbClr val="000000"/>
                </a:solidFill>
                <a:latin typeface="Arial"/>
              </a:rPr>
              <a:t>Лариса Іванівна</a:t>
            </a:r>
            <a:endParaRPr lang="uk-UA" sz="1935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1" name="Рисунок 680"/>
          <p:cNvPicPr/>
          <p:nvPr/>
        </p:nvPicPr>
        <p:blipFill>
          <a:blip r:embed="rId3"/>
          <a:stretch/>
        </p:blipFill>
        <p:spPr>
          <a:xfrm>
            <a:off x="8575583" y="870773"/>
            <a:ext cx="3397320" cy="4635558"/>
          </a:xfrm>
          <a:prstGeom prst="rect">
            <a:avLst/>
          </a:prstGeom>
          <a:ln w="0">
            <a:noFill/>
          </a:ln>
        </p:spPr>
      </p:pic>
      <p:pic>
        <p:nvPicPr>
          <p:cNvPr id="682" name="Рисунок 681"/>
          <p:cNvPicPr/>
          <p:nvPr/>
        </p:nvPicPr>
        <p:blipFill>
          <a:blip r:embed="rId4" cstate="print"/>
          <a:stretch/>
        </p:blipFill>
        <p:spPr>
          <a:xfrm>
            <a:off x="680287" y="1088466"/>
            <a:ext cx="3237968" cy="4317726"/>
          </a:xfrm>
          <a:prstGeom prst="rect">
            <a:avLst/>
          </a:prstGeom>
          <a:ln w="0">
            <a:noFill/>
          </a:ln>
        </p:spPr>
      </p:pic>
      <p:pic>
        <p:nvPicPr>
          <p:cNvPr id="683" name="Рисунок 682"/>
          <p:cNvPicPr/>
          <p:nvPr/>
        </p:nvPicPr>
        <p:blipFill>
          <a:blip r:embed="rId5"/>
          <a:stretch/>
        </p:blipFill>
        <p:spPr>
          <a:xfrm>
            <a:off x="4041035" y="1765492"/>
            <a:ext cx="4393048" cy="4901144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2392ABC1-29EA-4E11-A857-54FD44251620}" type="slidenum">
              <a:rPr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31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4" name="PlaceHolder 1"/>
          <p:cNvSpPr>
            <a:spLocks noGrp="1"/>
          </p:cNvSpPr>
          <p:nvPr>
            <p:ph type="title"/>
          </p:nvPr>
        </p:nvSpPr>
        <p:spPr>
          <a:xfrm>
            <a:off x="1088680" y="435386"/>
            <a:ext cx="9360371" cy="1091949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7 травня 2025р. провела відкриту виховну годину для здобувачів освіти другого року навчання </a:t>
            </a:r>
            <a:r>
              <a:rPr sz="1935" dirty="0"/>
              <a:t/>
            </a:r>
            <a:br>
              <a:rPr sz="1935" dirty="0"/>
            </a:b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на </a:t>
            </a:r>
            <a:r>
              <a:rPr lang="uk-UA" sz="1935" b="1" spc="-1" dirty="0" smtClean="0">
                <a:solidFill>
                  <a:srgbClr val="000000"/>
                </a:solidFill>
                <a:latin typeface="Arial"/>
              </a:rPr>
              <a:t>тему </a:t>
            </a:r>
            <a:r>
              <a:rPr lang="uk-UA" sz="1935" b="1" spc="-1" dirty="0">
                <a:solidFill>
                  <a:srgbClr val="000000"/>
                </a:solidFill>
                <a:latin typeface="Arial"/>
              </a:rPr>
              <a:t>«День Європи в Україні. Спільні цінності та ідеї» </a:t>
            </a:r>
            <a:endParaRPr lang="uk-UA" sz="1935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5" name="Рисунок 684"/>
          <p:cNvPicPr/>
          <p:nvPr/>
        </p:nvPicPr>
        <p:blipFill>
          <a:blip r:embed="rId3"/>
          <a:stretch/>
        </p:blipFill>
        <p:spPr>
          <a:xfrm>
            <a:off x="4354077" y="1959239"/>
            <a:ext cx="3129122" cy="4356911"/>
          </a:xfrm>
          <a:prstGeom prst="rect">
            <a:avLst/>
          </a:prstGeom>
          <a:ln w="0">
            <a:noFill/>
          </a:ln>
        </p:spPr>
      </p:pic>
      <p:pic>
        <p:nvPicPr>
          <p:cNvPr id="686" name="Рисунок 685"/>
          <p:cNvPicPr/>
          <p:nvPr/>
        </p:nvPicPr>
        <p:blipFill>
          <a:blip r:embed="rId4"/>
          <a:stretch/>
        </p:blipFill>
        <p:spPr>
          <a:xfrm>
            <a:off x="7774472" y="1629216"/>
            <a:ext cx="3327658" cy="4030371"/>
          </a:xfrm>
          <a:prstGeom prst="rect">
            <a:avLst/>
          </a:prstGeom>
          <a:ln w="0">
            <a:noFill/>
          </a:ln>
        </p:spPr>
      </p:pic>
      <p:pic>
        <p:nvPicPr>
          <p:cNvPr id="687" name="Рисунок 686"/>
          <p:cNvPicPr/>
          <p:nvPr/>
        </p:nvPicPr>
        <p:blipFill>
          <a:blip r:embed="rId5"/>
          <a:stretch/>
        </p:blipFill>
        <p:spPr>
          <a:xfrm>
            <a:off x="870987" y="1527771"/>
            <a:ext cx="3281071" cy="3700348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389ED1CB-DF0C-42B1-B426-C662F4741A14}" type="slidenum">
              <a:rPr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60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8" name="PlaceHolder 1"/>
          <p:cNvSpPr>
            <a:spLocks noGrp="1"/>
          </p:cNvSpPr>
          <p:nvPr>
            <p:ph/>
          </p:nvPr>
        </p:nvSpPr>
        <p:spPr>
          <a:xfrm>
            <a:off x="1088680" y="0"/>
            <a:ext cx="10448401" cy="1958368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t">
            <a:normAutofit/>
          </a:bodyPr>
          <a:lstStyle/>
          <a:p>
            <a:pPr marL="522461" algn="ctr">
              <a:lnSpc>
                <a:spcPct val="100000"/>
              </a:lnSpc>
              <a:spcAft>
                <a:spcPts val="1282"/>
              </a:spcAft>
              <a:tabLst>
                <a:tab pos="0" algn="l"/>
              </a:tabLst>
            </a:pPr>
            <a:r>
              <a:rPr lang="uk-UA" sz="4838" b="1" u="sng" spc="-1" dirty="0">
                <a:solidFill>
                  <a:srgbClr val="000000"/>
                </a:solidFill>
                <a:latin typeface="DejaVu Sans"/>
              </a:rPr>
              <a:t>Самоосвіта</a:t>
            </a:r>
            <a:endParaRPr lang="uk-UA" sz="4838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89" name="Рисунок 688"/>
          <p:cNvPicPr/>
          <p:nvPr/>
        </p:nvPicPr>
        <p:blipFill>
          <a:blip r:embed="rId3"/>
          <a:stretch/>
        </p:blipFill>
        <p:spPr>
          <a:xfrm>
            <a:off x="5877929" y="1028818"/>
            <a:ext cx="2611883" cy="3759996"/>
          </a:xfrm>
          <a:prstGeom prst="rect">
            <a:avLst/>
          </a:prstGeom>
          <a:ln w="18000">
            <a:noFill/>
          </a:ln>
        </p:spPr>
      </p:pic>
      <p:pic>
        <p:nvPicPr>
          <p:cNvPr id="690" name="Рисунок 689"/>
          <p:cNvPicPr/>
          <p:nvPr/>
        </p:nvPicPr>
        <p:blipFill>
          <a:blip r:embed="rId4" cstate="print"/>
          <a:stretch/>
        </p:blipFill>
        <p:spPr>
          <a:xfrm>
            <a:off x="1305405" y="916167"/>
            <a:ext cx="3264962" cy="2328011"/>
          </a:xfrm>
          <a:prstGeom prst="rect">
            <a:avLst/>
          </a:prstGeom>
          <a:ln w="0">
            <a:noFill/>
          </a:ln>
        </p:spPr>
      </p:pic>
      <p:pic>
        <p:nvPicPr>
          <p:cNvPr id="691" name="Рисунок 690"/>
          <p:cNvPicPr/>
          <p:nvPr/>
        </p:nvPicPr>
        <p:blipFill>
          <a:blip r:embed="rId5"/>
          <a:stretch/>
        </p:blipFill>
        <p:spPr>
          <a:xfrm>
            <a:off x="1956840" y="3483090"/>
            <a:ext cx="3920654" cy="2824787"/>
          </a:xfrm>
          <a:prstGeom prst="rect">
            <a:avLst/>
          </a:prstGeom>
          <a:ln w="0">
            <a:noFill/>
          </a:ln>
        </p:spPr>
      </p:pic>
      <p:pic>
        <p:nvPicPr>
          <p:cNvPr id="692" name="Рисунок 691"/>
          <p:cNvPicPr/>
          <p:nvPr/>
        </p:nvPicPr>
        <p:blipFill>
          <a:blip r:embed="rId6" cstate="print"/>
          <a:stretch/>
        </p:blipFill>
        <p:spPr>
          <a:xfrm>
            <a:off x="8701845" y="3082971"/>
            <a:ext cx="2182592" cy="3012003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341F17BE-CE80-4240-8165-BCD6B2E762BA}" type="slidenum">
              <a:rPr/>
              <a:pPr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08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16800" y="1143001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6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955436" y="2057400"/>
            <a:ext cx="436213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uk-UA" sz="48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Лариса </a:t>
            </a:r>
            <a:r>
              <a:rPr lang="uk-UA" sz="4800" b="1" cap="none" spc="0" dirty="0" err="1" smtClean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Буйницька</a:t>
            </a:r>
            <a:r>
              <a:rPr lang="uk-UA" sz="4800" b="1" cap="none" spc="0" dirty="0" smtClean="0">
                <a:ln/>
                <a:solidFill>
                  <a:schemeClr val="accent2">
                    <a:lumMod val="75000"/>
                  </a:schemeClr>
                </a:solidFill>
                <a:effectLst/>
              </a:rPr>
              <a:t> – </a:t>
            </a:r>
            <a:endParaRPr lang="uk-UA" sz="4800" b="1" cap="none" spc="0" dirty="0">
              <a:ln/>
              <a:solidFill>
                <a:schemeClr val="accent2">
                  <a:lumMod val="75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930400" y="5257800"/>
            <a:ext cx="98521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endParaRPr lang="uk-UA" sz="2800" b="1" dirty="0">
              <a:ln/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uk-UA" sz="2400" b="1" cap="none" spc="0" dirty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 </a:t>
            </a:r>
            <a:r>
              <a:rPr lang="uk-UA" sz="28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викладач англійської мови та англійської мови за професійним спрямуванням</a:t>
            </a:r>
            <a:endParaRPr lang="uk-UA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02DD3D-9B7B-4679-BDE6-52D3BDF07D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4599" y="861935"/>
            <a:ext cx="4028843" cy="34934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400" y="381001"/>
            <a:ext cx="113792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0" lang="uk-UA" sz="2400" b="1" i="0" u="none" strike="noStrike" cap="all" spc="0" normalizeH="0" baseline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Методична </a:t>
            </a:r>
            <a:r>
              <a:rPr lang="uk-UA" sz="24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Доповідь</a:t>
            </a:r>
            <a:endParaRPr kumimoji="0" lang="uk-UA" sz="2400" i="0" u="none" strike="noStrike" cap="all" spc="0" normalizeH="0" dirty="0" smtClean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2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Особливості викладання іноземної мови професійного спрямування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2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5696" y="1752600"/>
            <a:ext cx="4208024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https://old.duan.edu.ua/images/staff/departments/foreign_languages/Files/Foreign_la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39201" y="3657600"/>
            <a:ext cx="2747433" cy="1230480"/>
          </a:xfrm>
          <a:prstGeom prst="rect">
            <a:avLst/>
          </a:prstGeom>
          <a:noFill/>
        </p:spPr>
      </p:pic>
      <p:pic>
        <p:nvPicPr>
          <p:cNvPr id="8196" name="Picture 4" descr="Онлайн школа англійської мови: сучасний підхід до вивчення іноземної мови @  Закарпаття онлай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8432800" y="1752601"/>
            <a:ext cx="3203048" cy="1598613"/>
          </a:xfrm>
          <a:prstGeom prst="rect">
            <a:avLst/>
          </a:prstGeom>
          <a:noFill/>
        </p:spPr>
      </p:pic>
      <p:pic>
        <p:nvPicPr>
          <p:cNvPr id="8198" name="Picture 6" descr="Languages take you furth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89601" y="2133601"/>
            <a:ext cx="2857500" cy="2143125"/>
          </a:xfrm>
          <a:prstGeom prst="rect">
            <a:avLst/>
          </a:prstGeom>
          <a:noFill/>
        </p:spPr>
      </p:pic>
      <p:pic>
        <p:nvPicPr>
          <p:cNvPr id="8200" name="Picture 8" descr="The Common Languages of Each US State - Localize Article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4800600"/>
            <a:ext cx="3810000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62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85211" y="842211"/>
            <a:ext cx="8434136" cy="541421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 завдання комісії </a:t>
            </a:r>
            <a:r>
              <a:rPr lang="uk-UA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забезпечення подальшої перспективи здобувачів освіти нашого коледжу</a:t>
            </a:r>
          </a:p>
          <a:p>
            <a:pPr algn="ctr"/>
            <a:endParaRPr lang="uk-UA" sz="35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проблема методичної роботи циклової </a:t>
            </a:r>
            <a:r>
              <a:rPr lang="uk-UA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комісії – формування 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Skills</a:t>
            </a:r>
            <a:r>
              <a:rPr lang="uk-UA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 Skills</a:t>
            </a:r>
            <a:r>
              <a:rPr lang="uk-UA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оновлення змісту освіти в умовах воєнного стану на заняттях циклової комісії предметів профільної підготовки та освітніх компонентів, що формують загальні компетентності гуманітарного </a:t>
            </a:r>
            <a:r>
              <a:rPr lang="uk-UA" sz="3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спрямування</a:t>
            </a:r>
            <a:endParaRPr lang="ru-RU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3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400" y="228601"/>
            <a:ext cx="11379200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0" lang="uk-UA" sz="2800" b="1" i="0" u="none" strike="noStrike" cap="all" spc="0" normalizeH="0" baseline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Методичн</a:t>
            </a:r>
            <a:r>
              <a:rPr lang="uk-UA" sz="28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і</a:t>
            </a:r>
            <a:r>
              <a:rPr kumimoji="0" lang="uk-UA" sz="2800" b="1" i="0" u="none" strike="noStrike" cap="all" spc="0" normalizeH="0" baseline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800" b="1" cap="all" dirty="0" err="1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розробкИ</a:t>
            </a:r>
            <a:endParaRPr lang="uk-UA" sz="2800" b="1" cap="all" dirty="0" smtClean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endParaRPr lang="uk-UA" sz="2000" cap="all" dirty="0" smtClean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uk-UA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практичне заняття:</a:t>
            </a:r>
            <a:r>
              <a:rPr lang="uk-UA" sz="20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Права та </a:t>
            </a:r>
            <a:r>
              <a:rPr lang="uk-UA" sz="24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обов</a:t>
            </a:r>
            <a:r>
              <a:rPr lang="en-US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’</a:t>
            </a:r>
            <a:r>
              <a:rPr lang="uk-UA" sz="24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язки</a:t>
            </a: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молоді. Толерантність. Гуманність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 </a:t>
            </a: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uk-UA" sz="20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виховний захід: 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24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День Англійської мови в Україні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2400" b="1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1627" y="2438400"/>
            <a:ext cx="3894317" cy="4008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0605" y="2438401"/>
            <a:ext cx="3858059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400" y="381001"/>
            <a:ext cx="1137920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0" lang="uk-UA" sz="2400" b="1" i="0" u="none" strike="noStrike" cap="all" spc="0" normalizeH="0" baseline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sz="24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Методичні рекомендації для проведення самостійної </a:t>
            </a:r>
            <a:r>
              <a:rPr lang="uk-UA" sz="2400" b="1" cap="all" dirty="0" err="1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позааудиторної</a:t>
            </a:r>
            <a:r>
              <a:rPr lang="uk-UA" sz="24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роботи</a:t>
            </a:r>
            <a:endParaRPr kumimoji="0" lang="uk-UA" sz="2400" i="0" u="none" strike="noStrike" cap="all" spc="0" normalizeH="0" dirty="0" smtClean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28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змістовного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модуля </a:t>
            </a:r>
          </a:p>
          <a:p>
            <a:pPr algn="ctr"/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ru-RU" sz="28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Системи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орган</a:t>
            </a:r>
            <a:r>
              <a:rPr lang="uk-UA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і</a:t>
            </a:r>
            <a:r>
              <a:rPr lang="ru-RU" sz="28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зму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sz="28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їх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хвороби</a:t>
            </a:r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ctr"/>
            <a:endParaRPr lang="ru-RU" sz="2800" b="1" dirty="0" smtClean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8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6807200" y="2133600"/>
            <a:ext cx="3962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</a:rPr>
              <a:t>З освітнього компонента «Англійська мова                                     за професійним спрямуванням</a:t>
            </a:r>
            <a:r>
              <a:rPr lang="ru-RU" sz="20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hnschrift SemiBold" pitchFamily="34" charset="0"/>
              </a:rPr>
              <a:t>»</a:t>
            </a:r>
            <a:r>
              <a:rPr lang="uk-UA" sz="20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</a:rPr>
              <a:t> </a:t>
            </a:r>
          </a:p>
          <a:p>
            <a:pPr algn="ctr"/>
            <a:r>
              <a:rPr lang="uk-UA" sz="20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</a:rPr>
              <a:t>для здобувачів освіти ІІ курсу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Bahnschrift SemiBold" pitchFamily="34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Bahnschrift SemiBold" pitchFamily="34" charset="0"/>
              </a:rPr>
              <a:t>спеціальності</a:t>
            </a:r>
            <a:r>
              <a:rPr lang="ru-RU" sz="2000" b="1" dirty="0" smtClean="0">
                <a:solidFill>
                  <a:schemeClr val="tx2"/>
                </a:solidFill>
                <a:latin typeface="Bahnschrift SemiBold" pitchFamily="34" charset="0"/>
              </a:rPr>
              <a:t> 223 </a:t>
            </a:r>
            <a:r>
              <a:rPr lang="ru-RU" sz="2000" b="1" dirty="0" err="1" smtClean="0">
                <a:solidFill>
                  <a:schemeClr val="tx2"/>
                </a:solidFill>
                <a:latin typeface="Bahnschrift SemiBold" pitchFamily="34" charset="0"/>
              </a:rPr>
              <a:t>Медсестринство</a:t>
            </a:r>
            <a:r>
              <a:rPr lang="ru-RU" sz="2000" b="1" dirty="0" smtClean="0">
                <a:solidFill>
                  <a:schemeClr val="tx2"/>
                </a:solidFill>
                <a:latin typeface="Bahnschrift SemiBold" pitchFamily="34" charset="0"/>
              </a:rPr>
              <a:t>                                                                                                                    </a:t>
            </a:r>
            <a:r>
              <a:rPr lang="ru-RU" sz="2000" b="1" dirty="0" err="1" smtClean="0">
                <a:solidFill>
                  <a:schemeClr val="tx2"/>
                </a:solidFill>
                <a:latin typeface="Bahnschrift SemiBold" pitchFamily="34" charset="0"/>
              </a:rPr>
              <a:t>освітньо-професійної</a:t>
            </a:r>
            <a:r>
              <a:rPr lang="ru-RU" sz="2000" b="1" dirty="0" smtClean="0">
                <a:solidFill>
                  <a:schemeClr val="tx2"/>
                </a:solidFill>
                <a:latin typeface="Bahnschrift SemiBold" pitchFamily="34" charset="0"/>
              </a:rPr>
              <a:t> </a:t>
            </a:r>
            <a:r>
              <a:rPr lang="ru-RU" sz="2000" b="1" dirty="0" err="1" smtClean="0">
                <a:solidFill>
                  <a:schemeClr val="tx2"/>
                </a:solidFill>
                <a:latin typeface="Bahnschrift SemiBold" pitchFamily="34" charset="0"/>
              </a:rPr>
              <a:t>програми</a:t>
            </a:r>
            <a:r>
              <a:rPr lang="ru-RU" sz="2000" b="1" dirty="0" smtClean="0">
                <a:solidFill>
                  <a:schemeClr val="tx2"/>
                </a:solidFill>
                <a:latin typeface="Bahnschrift SemiBold" pitchFamily="34" charset="0"/>
              </a:rPr>
              <a:t>                                         </a:t>
            </a:r>
            <a:r>
              <a:rPr lang="uk-UA" sz="20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Bahnschrift SemiBold" pitchFamily="34" charset="0"/>
              </a:rPr>
              <a:t>«</a:t>
            </a:r>
            <a:r>
              <a:rPr lang="uk-UA" sz="2000" b="1" dirty="0" smtClean="0">
                <a:solidFill>
                  <a:schemeClr val="tx2"/>
                </a:solidFill>
                <a:latin typeface="Bahnschrift SemiBold" pitchFamily="34" charset="0"/>
              </a:rPr>
              <a:t>Лікувальна справа</a:t>
            </a:r>
            <a:r>
              <a:rPr lang="ru-RU" sz="2000" b="1" dirty="0" smtClean="0">
                <a:ln w="11430"/>
                <a:solidFill>
                  <a:schemeClr val="tx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ahnschrift SemiBold" pitchFamily="34" charset="0"/>
              </a:rPr>
              <a:t>»</a:t>
            </a:r>
            <a:endParaRPr lang="ru-RU" sz="2000" b="1" cap="all" dirty="0" smtClean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latin typeface="Bahnschrift SemiBold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7200" y="2133600"/>
            <a:ext cx="4681656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28800" y="304800"/>
            <a:ext cx="8636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kumimoji="0" lang="uk-UA" sz="3200" b="1" i="0" u="none" strike="noStrike" cap="all" spc="0" normalizeH="0" baseline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відкритий</a:t>
            </a:r>
            <a:r>
              <a:rPr kumimoji="0" lang="uk-UA" sz="3200" b="1" i="0" u="none" strike="noStrike" cap="all" spc="0" normalizeH="0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виховний захід</a:t>
            </a:r>
            <a:endParaRPr kumimoji="0" lang="uk-UA" sz="3200" i="0" u="none" strike="noStrike" cap="all" spc="0" normalizeH="0" dirty="0" smtClean="0">
              <a:ln/>
              <a:solidFill>
                <a:schemeClr val="tx2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/>
            <a: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3200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День Англійської мови в Україні</a:t>
            </a:r>
            <a:r>
              <a:rPr lang="ru-RU" sz="32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uk-UA" sz="3200" cap="all" spc="0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1201" y="3886201"/>
            <a:ext cx="7938681" cy="260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828800"/>
            <a:ext cx="3657600" cy="192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31200" y="1524001"/>
            <a:ext cx="2908259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6001" y="1600200"/>
            <a:ext cx="257481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14244" y="5257800"/>
            <a:ext cx="2192081" cy="123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42401" y="3581401"/>
            <a:ext cx="2746881" cy="1460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1" y="990601"/>
            <a:ext cx="531442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1" y="1219201"/>
            <a:ext cx="247767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0801" y="3886201"/>
            <a:ext cx="5012839" cy="2743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801" y="2895601"/>
            <a:ext cx="2300212" cy="129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2401" y="685801"/>
            <a:ext cx="2477676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4572000"/>
            <a:ext cx="2303912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800" y="4343400"/>
            <a:ext cx="290825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37601" y="2362201"/>
            <a:ext cx="2918884" cy="200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1930401" y="304800"/>
            <a:ext cx="7213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виставка плакатів                                                                до дня англійської мови в </a:t>
            </a:r>
            <a:r>
              <a:rPr lang="uk-UA" sz="2000" b="1" cap="all" dirty="0" err="1" smtClean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україні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4286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648326" y="382421"/>
            <a:ext cx="9755066" cy="632445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Заняття</a:t>
            </a:r>
            <a: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</a:t>
            </a:r>
            <a: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англійської</a:t>
            </a:r>
            <a: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мови</a:t>
            </a:r>
            <a: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просто неба…</a:t>
            </a:r>
            <a:br>
              <a:rPr lang="ru-RU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Літній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формат: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граємо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й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вивчаємо</a:t>
            </a: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!</a:t>
            </a:r>
            <a:r>
              <a:rPr lang="en-US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200" b="1" i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100" b="1" i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" name="Picture 2" descr="D:\Мазур\Буйницька\37358569.gif">
            <a:extLst>
              <a:ext uri="{FF2B5EF4-FFF2-40B4-BE49-F238E27FC236}">
                <a16:creationId xmlns:a16="http://schemas.microsoft.com/office/drawing/2014/main" id="{FEE5BBEA-F7FA-4378-8C12-865C7CF2E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09600" y="4267200"/>
            <a:ext cx="2946400" cy="22098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356" y="8458200"/>
            <a:ext cx="5507128" cy="6019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47723" y="1371601"/>
            <a:ext cx="4457376" cy="474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6001" y="3962400"/>
            <a:ext cx="5763684" cy="243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6000" y="1371601"/>
            <a:ext cx="5080000" cy="2354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514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561757" cy="7390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8000" y="304799"/>
            <a:ext cx="11176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ПОСІБНИК </a:t>
            </a:r>
            <a:endParaRPr lang="ru-RU" sz="3600" b="1" cap="none" spc="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4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Методичні</a:t>
            </a:r>
            <a:r>
              <a:rPr lang="ru-RU" sz="2400" b="1" cap="none" spc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рекомендації</a:t>
            </a:r>
            <a:r>
              <a:rPr lang="ru-RU" sz="2400" b="1" cap="none" spc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для </a:t>
            </a:r>
            <a:r>
              <a:rPr lang="ru-RU" sz="2400" b="1" cap="none" spc="0" dirty="0" err="1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забезпечення</a:t>
            </a:r>
            <a:r>
              <a:rPr lang="ru-RU" sz="2400" b="1" cap="none" spc="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cap="none" spc="0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змістовного</a:t>
            </a:r>
            <a:r>
              <a:rPr lang="ru-RU" sz="2400" b="1" cap="none" spc="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модуля «</a:t>
            </a:r>
            <a:r>
              <a:rPr lang="ru-RU" sz="24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Системи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організму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та </a:t>
            </a:r>
            <a:r>
              <a:rPr lang="ru-RU" sz="24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їх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хвороби</a:t>
            </a:r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1797" y="1828801"/>
            <a:ext cx="115702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З 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освітнього </a:t>
            </a:r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компонента </a:t>
            </a:r>
            <a:r>
              <a:rPr lang="ru-RU" sz="1600" b="1" dirty="0" smtClean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англійська </a:t>
            </a:r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мова за професійним 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спрямуванням</a:t>
            </a:r>
            <a:r>
              <a:rPr lang="ru-RU" sz="1600" b="1" dirty="0" smtClean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uk-UA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uk-UA" sz="1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для здобувачів </a:t>
            </a:r>
            <a:r>
              <a:rPr lang="uk-UA" sz="1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освіти другого курсу </a:t>
            </a:r>
            <a:endParaRPr lang="uk-UA" sz="1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ru-RU" sz="1600" b="1" dirty="0" err="1">
                <a:solidFill>
                  <a:schemeClr val="accent1"/>
                </a:solidFill>
              </a:rPr>
              <a:t>с</a:t>
            </a:r>
            <a:r>
              <a:rPr lang="ru-RU" sz="1600" b="1" dirty="0" err="1" smtClean="0">
                <a:solidFill>
                  <a:schemeClr val="accent1"/>
                </a:solidFill>
              </a:rPr>
              <a:t>пеціальності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>
                <a:solidFill>
                  <a:schemeClr val="accent1"/>
                </a:solidFill>
              </a:rPr>
              <a:t>223 </a:t>
            </a:r>
            <a:r>
              <a:rPr lang="ru-RU" sz="1600" b="1" dirty="0" err="1" smtClean="0">
                <a:solidFill>
                  <a:schemeClr val="accent1"/>
                </a:solidFill>
              </a:rPr>
              <a:t>Медсестринство</a:t>
            </a:r>
            <a:r>
              <a:rPr lang="ru-RU" sz="1600" b="1" dirty="0" smtClean="0">
                <a:solidFill>
                  <a:schemeClr val="accent1"/>
                </a:solidFill>
              </a:rPr>
              <a:t>, </a:t>
            </a:r>
            <a:r>
              <a:rPr lang="ru-RU" sz="1600" b="1" dirty="0" err="1" smtClean="0">
                <a:solidFill>
                  <a:schemeClr val="accent1"/>
                </a:solidFill>
              </a:rPr>
              <a:t>освітньо-професійної</a:t>
            </a:r>
            <a:r>
              <a:rPr lang="ru-RU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err="1" smtClean="0">
                <a:solidFill>
                  <a:schemeClr val="accent1"/>
                </a:solidFill>
              </a:rPr>
              <a:t>програми</a:t>
            </a:r>
            <a:r>
              <a:rPr lang="uk-UA" sz="1600" b="1" dirty="0" smtClean="0">
                <a:solidFill>
                  <a:schemeClr val="accent1"/>
                </a:solidFill>
              </a:rPr>
              <a:t> </a:t>
            </a:r>
            <a:r>
              <a:rPr lang="ru-RU" sz="1600" b="1" dirty="0" smtClean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uk-UA" sz="1600" b="1" dirty="0" smtClean="0">
                <a:solidFill>
                  <a:schemeClr val="accent1"/>
                </a:solidFill>
              </a:rPr>
              <a:t>Лікувальна справа</a:t>
            </a:r>
            <a:r>
              <a:rPr lang="ru-RU" sz="1600" b="1" dirty="0" smtClean="0">
                <a:ln w="11430"/>
                <a:solidFill>
                  <a:schemeClr val="accent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»</a:t>
            </a:r>
            <a:endParaRPr lang="ru-RU" sz="1600" b="1" cap="all" spc="0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51200" y="5334000"/>
            <a:ext cx="49469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0800000" flipV="1">
            <a:off x="0" y="3034843"/>
            <a:ext cx="43373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400" y="3810000"/>
            <a:ext cx="37592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972801" y="4572000"/>
            <a:ext cx="10038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88056" y="5943600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uk-UA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314660" y="3276600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487927" y="1752600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ru-RU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5" name="Picture 4" descr="D:\Мазур\Буйницька\4c003857ce1c8b0841f9576d002d66bc.gif">
            <a:extLst>
              <a:ext uri="{FF2B5EF4-FFF2-40B4-BE49-F238E27FC236}">
                <a16:creationId xmlns:a16="http://schemas.microsoft.com/office/drawing/2014/main" id="{E6858D97-BE9C-4F7B-A42A-123724D293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0" y="5334000"/>
            <a:ext cx="2387600" cy="17907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1" y="3124201"/>
            <a:ext cx="2665321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363605">
            <a:off x="8742004" y="2462290"/>
            <a:ext cx="2211746" cy="393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875011">
            <a:off x="1441300" y="2532751"/>
            <a:ext cx="2509480" cy="4461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5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" name="Прямоугольник 642"/>
          <p:cNvSpPr/>
          <p:nvPr/>
        </p:nvSpPr>
        <p:spPr>
          <a:xfrm>
            <a:off x="2189748" y="2046316"/>
            <a:ext cx="4680284" cy="25509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spcBef>
                <a:spcPts val="686"/>
              </a:spcBef>
              <a:spcAft>
                <a:spcPts val="686"/>
              </a:spcAft>
            </a:pPr>
            <a:r>
              <a:rPr lang="uk-UA" sz="3386" b="1" spc="-1" dirty="0" smtClean="0">
                <a:solidFill>
                  <a:srgbClr val="002060"/>
                </a:solidFill>
                <a:latin typeface="DejaVu Sans"/>
                <a:ea typeface="DejaVu Sans"/>
              </a:rPr>
              <a:t>Анатолій</a:t>
            </a:r>
            <a:r>
              <a:rPr sz="3386" dirty="0">
                <a:solidFill>
                  <a:srgbClr val="002060"/>
                </a:solidFill>
              </a:rPr>
              <a:t/>
            </a:r>
            <a:br>
              <a:rPr sz="3386" dirty="0">
                <a:solidFill>
                  <a:srgbClr val="002060"/>
                </a:solidFill>
              </a:rPr>
            </a:br>
            <a:r>
              <a:rPr lang="uk-UA" sz="3386" b="1" spc="-1" dirty="0" smtClean="0">
                <a:solidFill>
                  <a:srgbClr val="002060"/>
                </a:solidFill>
                <a:latin typeface="DejaVu Sans"/>
                <a:ea typeface="DejaVu Sans"/>
              </a:rPr>
              <a:t>Добровольський – </a:t>
            </a:r>
            <a:r>
              <a:rPr sz="3386" dirty="0">
                <a:solidFill>
                  <a:srgbClr val="002060"/>
                </a:solidFill>
              </a:rPr>
              <a:t/>
            </a:r>
            <a:br>
              <a:rPr sz="3386" dirty="0">
                <a:solidFill>
                  <a:srgbClr val="002060"/>
                </a:solidFill>
              </a:rPr>
            </a:br>
            <a:r>
              <a:rPr lang="uk-UA" sz="2540" b="1" spc="-1" dirty="0">
                <a:solidFill>
                  <a:srgbClr val="002060"/>
                </a:solidFill>
                <a:latin typeface="DejaVu Sans"/>
                <a:ea typeface="DejaVu Sans"/>
              </a:rPr>
              <a:t> </a:t>
            </a:r>
            <a:r>
              <a:rPr sz="2540" dirty="0">
                <a:solidFill>
                  <a:srgbClr val="002060"/>
                </a:solidFill>
              </a:rPr>
              <a:t/>
            </a:r>
            <a:br>
              <a:rPr sz="2540" dirty="0">
                <a:solidFill>
                  <a:srgbClr val="002060"/>
                </a:solidFill>
              </a:rPr>
            </a:br>
            <a:r>
              <a:rPr lang="uk-UA" sz="2661" spc="-1" dirty="0">
                <a:solidFill>
                  <a:srgbClr val="002060"/>
                </a:solidFill>
                <a:latin typeface="DejaVu Sans"/>
                <a:ea typeface="DejaVu Sans"/>
              </a:rPr>
              <a:t>викладач </a:t>
            </a:r>
            <a:r>
              <a:rPr lang="uk-UA" sz="2661" spc="-1" dirty="0" smtClean="0">
                <a:solidFill>
                  <a:srgbClr val="002060"/>
                </a:solidFill>
                <a:latin typeface="DejaVu Sans"/>
                <a:ea typeface="DejaVu Sans"/>
              </a:rPr>
              <a:t>історії України</a:t>
            </a:r>
            <a:r>
              <a:rPr sz="2661" dirty="0">
                <a:solidFill>
                  <a:srgbClr val="002060"/>
                </a:solidFill>
              </a:rPr>
              <a:t/>
            </a:r>
            <a:br>
              <a:rPr sz="2661" dirty="0">
                <a:solidFill>
                  <a:srgbClr val="002060"/>
                </a:solidFill>
              </a:rPr>
            </a:br>
            <a:r>
              <a:rPr lang="uk-UA" sz="2661" spc="-1" dirty="0">
                <a:solidFill>
                  <a:srgbClr val="002060"/>
                </a:solidFill>
                <a:latin typeface="DejaVu Sans"/>
                <a:ea typeface="DejaVu Sans"/>
              </a:rPr>
              <a:t>та </a:t>
            </a:r>
            <a:r>
              <a:rPr lang="uk-UA" sz="2661" spc="-1" dirty="0" smtClean="0">
                <a:solidFill>
                  <a:srgbClr val="002060"/>
                </a:solidFill>
                <a:latin typeface="DejaVu Sans"/>
                <a:ea typeface="DejaVu Sans"/>
              </a:rPr>
              <a:t>всесвітньої історії</a:t>
            </a:r>
            <a:endParaRPr lang="uk-UA" sz="266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87B579DD-234E-4B67-A6CF-F2C5B38B2274}" type="slidenum">
              <a:rPr/>
              <a:pPr/>
              <a:t>26</a:t>
            </a:fld>
            <a:endParaRPr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75" y="992917"/>
            <a:ext cx="2867025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18086" y="144379"/>
            <a:ext cx="8773914" cy="6713621"/>
            <a:chOff x="0" y="0"/>
            <a:chExt cx="31655659" cy="2585286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1510879" cy="25708081"/>
            </a:xfrm>
            <a:custGeom>
              <a:avLst/>
              <a:gdLst/>
              <a:ahLst/>
              <a:cxnLst/>
              <a:rect l="l" t="t" r="r" b="b"/>
              <a:pathLst>
                <a:path w="31510879" h="25708081">
                  <a:moveTo>
                    <a:pt x="0" y="0"/>
                  </a:moveTo>
                  <a:lnTo>
                    <a:pt x="31510879" y="0"/>
                  </a:lnTo>
                  <a:lnTo>
                    <a:pt x="3151087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655658" cy="25852861"/>
            </a:xfrm>
            <a:custGeom>
              <a:avLst/>
              <a:gdLst/>
              <a:ahLst/>
              <a:cxnLst/>
              <a:rect l="l" t="t" r="r" b="b"/>
              <a:pathLst>
                <a:path w="31655658" h="25852861">
                  <a:moveTo>
                    <a:pt x="31510880" y="25708080"/>
                  </a:moveTo>
                  <a:lnTo>
                    <a:pt x="31655658" y="25708080"/>
                  </a:lnTo>
                  <a:lnTo>
                    <a:pt x="31655658" y="25852861"/>
                  </a:lnTo>
                  <a:lnTo>
                    <a:pt x="31510880" y="25852861"/>
                  </a:lnTo>
                  <a:lnTo>
                    <a:pt x="31510880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31510880" y="144780"/>
                  </a:moveTo>
                  <a:lnTo>
                    <a:pt x="31655658" y="144780"/>
                  </a:lnTo>
                  <a:lnTo>
                    <a:pt x="31655658" y="25708080"/>
                  </a:lnTo>
                  <a:lnTo>
                    <a:pt x="31510880" y="25708080"/>
                  </a:lnTo>
                  <a:lnTo>
                    <a:pt x="31510880" y="144780"/>
                  </a:lnTo>
                  <a:close/>
                  <a:moveTo>
                    <a:pt x="144780" y="25708080"/>
                  </a:moveTo>
                  <a:lnTo>
                    <a:pt x="31510880" y="25708080"/>
                  </a:lnTo>
                  <a:lnTo>
                    <a:pt x="31510880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31510880" y="0"/>
                  </a:moveTo>
                  <a:lnTo>
                    <a:pt x="31655658" y="0"/>
                  </a:lnTo>
                  <a:lnTo>
                    <a:pt x="31655658" y="144780"/>
                  </a:lnTo>
                  <a:lnTo>
                    <a:pt x="31510880" y="144780"/>
                  </a:lnTo>
                  <a:lnTo>
                    <a:pt x="315108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1510880" y="0"/>
                  </a:lnTo>
                  <a:lnTo>
                    <a:pt x="315108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1323474" y="370177"/>
            <a:ext cx="2388641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4"/>
              </a:lnSpc>
            </a:pPr>
            <a:r>
              <a:rPr lang="uk-UA" sz="21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Наукові публікації у співавторстві з студентами медичного коледжу</a:t>
            </a:r>
            <a:endParaRPr lang="en-US" sz="2133" spc="99" dirty="0">
              <a:solidFill>
                <a:srgbClr val="2E414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88525" y="954269"/>
            <a:ext cx="373003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endParaRPr lang="en-US" sz="1667" spc="217" dirty="0">
              <a:solidFill>
                <a:srgbClr val="2E414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001" y="255100"/>
            <a:ext cx="2336800" cy="330870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399" y="255100"/>
            <a:ext cx="3668295" cy="5016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11600" y="4365507"/>
            <a:ext cx="4368800" cy="1323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3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Видання підтверджене. Ідентифікатор медіа </a:t>
            </a:r>
            <a:r>
              <a:rPr lang="en-US" sz="1333" spc="99" dirty="0" err="1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R30</a:t>
            </a:r>
            <a:r>
              <a:rPr lang="en-US" sz="13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-02176</a:t>
            </a:r>
          </a:p>
          <a:p>
            <a:pPr algn="ctr"/>
            <a:r>
              <a:rPr lang="uk-UA" sz="13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Рішення Національної ради з питань телебачення</a:t>
            </a:r>
          </a:p>
          <a:p>
            <a:pPr algn="ctr"/>
            <a:r>
              <a:rPr lang="uk-UA" sz="13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та радіомовлення № 132 від 18.01.2024 р.</a:t>
            </a:r>
          </a:p>
          <a:p>
            <a:pPr algn="ctr"/>
            <a:r>
              <a:rPr lang="uk-UA" sz="13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Видання засновано 2009 р. </a:t>
            </a:r>
            <a:endParaRPr lang="uk-UA" sz="1333" dirty="0"/>
          </a:p>
        </p:txBody>
      </p:sp>
    </p:spTree>
    <p:extLst>
      <p:ext uri="{BB962C8B-B14F-4D97-AF65-F5344CB8AC3E}">
        <p14:creationId xmlns:p14="http://schemas.microsoft.com/office/powerpoint/2010/main" val="25068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18085" y="255100"/>
            <a:ext cx="8773915" cy="6323502"/>
            <a:chOff x="0" y="0"/>
            <a:chExt cx="31655659" cy="25852861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31510879" cy="25708081"/>
            </a:xfrm>
            <a:custGeom>
              <a:avLst/>
              <a:gdLst/>
              <a:ahLst/>
              <a:cxnLst/>
              <a:rect l="l" t="t" r="r" b="b"/>
              <a:pathLst>
                <a:path w="31510879" h="25708081">
                  <a:moveTo>
                    <a:pt x="0" y="0"/>
                  </a:moveTo>
                  <a:lnTo>
                    <a:pt x="31510879" y="0"/>
                  </a:lnTo>
                  <a:lnTo>
                    <a:pt x="31510879" y="25708081"/>
                  </a:lnTo>
                  <a:lnTo>
                    <a:pt x="0" y="257080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EF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1655658" cy="25852861"/>
            </a:xfrm>
            <a:custGeom>
              <a:avLst/>
              <a:gdLst/>
              <a:ahLst/>
              <a:cxnLst/>
              <a:rect l="l" t="t" r="r" b="b"/>
              <a:pathLst>
                <a:path w="31655658" h="25852861">
                  <a:moveTo>
                    <a:pt x="31510880" y="25708080"/>
                  </a:moveTo>
                  <a:lnTo>
                    <a:pt x="31655658" y="25708080"/>
                  </a:lnTo>
                  <a:lnTo>
                    <a:pt x="31655658" y="25852861"/>
                  </a:lnTo>
                  <a:lnTo>
                    <a:pt x="31510880" y="25852861"/>
                  </a:lnTo>
                  <a:lnTo>
                    <a:pt x="31510880" y="2570808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5708080"/>
                  </a:lnTo>
                  <a:lnTo>
                    <a:pt x="0" y="25708080"/>
                  </a:lnTo>
                  <a:lnTo>
                    <a:pt x="0" y="144780"/>
                  </a:lnTo>
                  <a:close/>
                  <a:moveTo>
                    <a:pt x="0" y="25708080"/>
                  </a:moveTo>
                  <a:lnTo>
                    <a:pt x="144780" y="25708080"/>
                  </a:lnTo>
                  <a:lnTo>
                    <a:pt x="144780" y="25852861"/>
                  </a:lnTo>
                  <a:lnTo>
                    <a:pt x="0" y="25852861"/>
                  </a:lnTo>
                  <a:lnTo>
                    <a:pt x="0" y="25708080"/>
                  </a:lnTo>
                  <a:close/>
                  <a:moveTo>
                    <a:pt x="31510880" y="144780"/>
                  </a:moveTo>
                  <a:lnTo>
                    <a:pt x="31655658" y="144780"/>
                  </a:lnTo>
                  <a:lnTo>
                    <a:pt x="31655658" y="25708080"/>
                  </a:lnTo>
                  <a:lnTo>
                    <a:pt x="31510880" y="25708080"/>
                  </a:lnTo>
                  <a:lnTo>
                    <a:pt x="31510880" y="144780"/>
                  </a:lnTo>
                  <a:close/>
                  <a:moveTo>
                    <a:pt x="144780" y="25708080"/>
                  </a:moveTo>
                  <a:lnTo>
                    <a:pt x="31510880" y="25708080"/>
                  </a:lnTo>
                  <a:lnTo>
                    <a:pt x="31510880" y="25852861"/>
                  </a:lnTo>
                  <a:lnTo>
                    <a:pt x="144780" y="25852861"/>
                  </a:lnTo>
                  <a:lnTo>
                    <a:pt x="144780" y="25708080"/>
                  </a:lnTo>
                  <a:close/>
                  <a:moveTo>
                    <a:pt x="31510880" y="0"/>
                  </a:moveTo>
                  <a:lnTo>
                    <a:pt x="31655658" y="0"/>
                  </a:lnTo>
                  <a:lnTo>
                    <a:pt x="31655658" y="144780"/>
                  </a:lnTo>
                  <a:lnTo>
                    <a:pt x="31510880" y="144780"/>
                  </a:lnTo>
                  <a:lnTo>
                    <a:pt x="3151088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1510880" y="0"/>
                  </a:lnTo>
                  <a:lnTo>
                    <a:pt x="3151088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2E414D"/>
            </a:solidFill>
          </p:spPr>
        </p:sp>
      </p:grpSp>
      <p:pic>
        <p:nvPicPr>
          <p:cNvPr id="1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/>
          <p:nvPr/>
        </p:nvSpPr>
        <p:spPr>
          <a:xfrm>
            <a:off x="1359567" y="1598632"/>
            <a:ext cx="2205842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4"/>
              </a:lnSpc>
            </a:pPr>
            <a:r>
              <a:rPr lang="uk-UA" sz="2133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Наукові публікації у співавторстві </a:t>
            </a:r>
            <a:endParaRPr lang="en-US" sz="2133" spc="99" dirty="0">
              <a:solidFill>
                <a:srgbClr val="2E414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88525" y="954269"/>
            <a:ext cx="373003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endParaRPr lang="en-US" sz="1667" spc="217" dirty="0">
              <a:solidFill>
                <a:srgbClr val="2E414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0" y="255100"/>
            <a:ext cx="3549650" cy="5016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4932" y="4186256"/>
            <a:ext cx="43688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1333" dirty="0">
              <a:latin typeface="Bahnschrift Light" panose="020B0502040204020203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44168"/>
            <a:ext cx="2336800" cy="33743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401" y="547252"/>
            <a:ext cx="3766075" cy="60313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77821" y="4325158"/>
            <a:ext cx="406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2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3860800" y="4384988"/>
            <a:ext cx="3556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>
                <a:latin typeface="Bahnschrift Light" panose="020B0502040204020203" pitchFamily="34" charset="0"/>
              </a:rPr>
              <a:t>Фахова реєстрація у ДАК України: Постанова президії ВАК України від 22.12.2010 р. № 1-05/8 (Бюлетень ВАК України, 2011. – №2); Наказ Міністерства освіти і науки України від 21.12.2015 №1238; Наказ Міністерства освіти і науки України від 15.10.2019 №1301.</a:t>
            </a:r>
          </a:p>
        </p:txBody>
      </p:sp>
    </p:spTree>
    <p:extLst>
      <p:ext uri="{BB962C8B-B14F-4D97-AF65-F5344CB8AC3E}">
        <p14:creationId xmlns:p14="http://schemas.microsoft.com/office/powerpoint/2010/main" val="387021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7"/>
          <p:cNvGrpSpPr/>
          <p:nvPr/>
        </p:nvGrpSpPr>
        <p:grpSpPr>
          <a:xfrm>
            <a:off x="6244367" y="2993945"/>
            <a:ext cx="5260349" cy="2872581"/>
            <a:chOff x="0" y="-161529"/>
            <a:chExt cx="10520699" cy="5745160"/>
          </a:xfrm>
        </p:grpSpPr>
        <p:sp>
          <p:nvSpPr>
            <p:cNvPr id="8" name="TextBox 8"/>
            <p:cNvSpPr txBox="1"/>
            <p:nvPr/>
          </p:nvSpPr>
          <p:spPr>
            <a:xfrm>
              <a:off x="2" y="-161529"/>
              <a:ext cx="8157457" cy="5745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5550"/>
                </a:lnSpc>
              </a:pPr>
              <a:r>
                <a:rPr lang="uk-UA" sz="5000" spc="110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Участь у науково-методичних семінарах</a:t>
              </a:r>
              <a:endParaRPr lang="en-US" sz="5000" spc="110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933622"/>
              <a:ext cx="10520699" cy="666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0"/>
                </a:lnSpc>
              </a:pPr>
              <a:endParaRPr sz="1200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2694" y="228669"/>
            <a:ext cx="3591169" cy="508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4105" y="625643"/>
            <a:ext cx="9360570" cy="3200400"/>
          </a:xfrm>
        </p:spPr>
        <p:txBody>
          <a:bodyPr>
            <a:normAutofit fontScale="90000"/>
          </a:bodyPr>
          <a:lstStyle/>
          <a:p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веде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діяльність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Бернард Шоу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освічена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та, яка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знайти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чого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не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знає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Георг </a:t>
            </a:r>
            <a:r>
              <a:rPr lang="ru-R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Зіммель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564106" y="3609475"/>
            <a:ext cx="9360570" cy="2550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</a:rPr>
              <a:t>Основною метою </a:t>
            </a:r>
            <a:r>
              <a:rPr lang="ru-RU" sz="3200" b="1" dirty="0" err="1">
                <a:solidFill>
                  <a:srgbClr val="002060"/>
                </a:solidFill>
              </a:rPr>
              <a:t>освіти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сьогодення</a:t>
            </a:r>
            <a:r>
              <a:rPr lang="ru-RU" sz="3200" b="1" dirty="0">
                <a:solidFill>
                  <a:srgbClr val="002060"/>
                </a:solidFill>
              </a:rPr>
              <a:t> є </a:t>
            </a:r>
            <a:r>
              <a:rPr lang="ru-RU" sz="3200" b="1" dirty="0" err="1">
                <a:solidFill>
                  <a:srgbClr val="002060"/>
                </a:solidFill>
              </a:rPr>
              <a:t>підготувати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компетентну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особистість</a:t>
            </a:r>
            <a:r>
              <a:rPr lang="ru-RU" sz="3200" b="1" dirty="0">
                <a:solidFill>
                  <a:srgbClr val="002060"/>
                </a:solidFill>
              </a:rPr>
              <a:t>, </a:t>
            </a:r>
            <a:r>
              <a:rPr lang="ru-RU" sz="3200" b="1" dirty="0" err="1">
                <a:solidFill>
                  <a:srgbClr val="002060"/>
                </a:solidFill>
              </a:rPr>
              <a:t>здатну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знаходити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правильне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рішення</a:t>
            </a:r>
            <a:r>
              <a:rPr lang="ru-RU" sz="3200" b="1" dirty="0">
                <a:solidFill>
                  <a:srgbClr val="002060"/>
                </a:solidFill>
              </a:rPr>
              <a:t> у </a:t>
            </a:r>
            <a:r>
              <a:rPr lang="ru-RU" sz="3200" b="1" dirty="0" err="1">
                <a:solidFill>
                  <a:srgbClr val="002060"/>
                </a:solidFill>
              </a:rPr>
              <a:t>конкретних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навчальних</a:t>
            </a:r>
            <a:r>
              <a:rPr lang="ru-RU" sz="3200" b="1" dirty="0">
                <a:solidFill>
                  <a:srgbClr val="002060"/>
                </a:solidFill>
              </a:rPr>
              <a:t>, </a:t>
            </a:r>
            <a:r>
              <a:rPr lang="ru-RU" sz="3200" b="1" dirty="0" err="1">
                <a:solidFill>
                  <a:srgbClr val="002060"/>
                </a:solidFill>
              </a:rPr>
              <a:t>життєвих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ситуаціях</a:t>
            </a:r>
            <a:r>
              <a:rPr lang="ru-RU" sz="3200" b="1" dirty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latin typeface="Times New Roman" pitchFamily="18" charset="0"/>
                <a:ea typeface="SimSun-ExtG" pitchFamily="49" charset="-122"/>
                <a:cs typeface="Times New Roman" pitchFamily="18" charset="0"/>
              </a:rPr>
              <a:t>Керівник академічної групи І ф В</a:t>
            </a:r>
            <a:endParaRPr lang="ru-RU" b="1" dirty="0">
              <a:latin typeface="Times New Roman" pitchFamily="18" charset="0"/>
              <a:ea typeface="SimSun-ExtG" pitchFamily="49" charset="-122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333" y="1825624"/>
            <a:ext cx="6105646" cy="457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5"/>
          <p:cNvSpPr/>
          <p:nvPr/>
        </p:nvSpPr>
        <p:spPr>
          <a:xfrm>
            <a:off x="854439" y="1467653"/>
            <a:ext cx="4333954" cy="3434131"/>
          </a:xfrm>
          <a:custGeom>
            <a:avLst/>
            <a:gdLst/>
            <a:ahLst/>
            <a:cxnLst/>
            <a:rect l="l" t="t" r="r" b="b"/>
            <a:pathLst>
              <a:path w="7556837" h="5799769">
                <a:moveTo>
                  <a:pt x="0" y="0"/>
                </a:moveTo>
                <a:lnTo>
                  <a:pt x="7556838" y="0"/>
                </a:lnTo>
                <a:lnTo>
                  <a:pt x="7556838" y="5799768"/>
                </a:lnTo>
                <a:lnTo>
                  <a:pt x="0" y="57997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9" t="-730" r="-1539"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5831173" y="1394086"/>
            <a:ext cx="5006715" cy="3804637"/>
            <a:chOff x="0" y="-161530"/>
            <a:chExt cx="10523667" cy="6527355"/>
          </a:xfrm>
        </p:grpSpPr>
        <p:sp>
          <p:nvSpPr>
            <p:cNvPr id="8" name="TextBox 8"/>
            <p:cNvSpPr txBox="1"/>
            <p:nvPr/>
          </p:nvSpPr>
          <p:spPr>
            <a:xfrm>
              <a:off x="0" y="-161530"/>
              <a:ext cx="10523667" cy="1410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549"/>
                </a:lnSpc>
              </a:pPr>
              <a:r>
                <a:rPr lang="en-US" sz="5000" spc="110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Виховна</a:t>
              </a:r>
              <a:r>
                <a:rPr lang="en-US" sz="5000" spc="110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5000" spc="110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робота</a:t>
              </a:r>
              <a:endParaRPr lang="en-US" sz="5000" spc="110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2933622"/>
              <a:ext cx="10520697" cy="343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2550"/>
                </a:lnSpc>
              </a:pPr>
              <a:endParaRPr dirty="0"/>
            </a:p>
            <a:p>
              <a:pPr>
                <a:lnSpc>
                  <a:spcPts val="2550"/>
                </a:lnSpc>
              </a:pP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Проведено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низку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освідомчих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бесід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,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які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особливо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актуальні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для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вікової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категорії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здобувачів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освіти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uk-UA" sz="1700" spc="17" dirty="0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першого року навчання</a:t>
              </a:r>
              <a:r>
                <a:rPr lang="en-US" sz="1700" spc="17" dirty="0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.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Зокрема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,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на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тему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«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Крок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у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прірву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: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правда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про</a:t>
              </a:r>
              <a:r>
                <a:rPr lang="en-US" sz="1700" spc="17" dirty="0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шкідливі</a:t>
              </a:r>
              <a:r>
                <a:rPr lang="en-US" sz="1700" spc="17" dirty="0" smtClean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 </a:t>
              </a:r>
              <a:r>
                <a:rPr lang="en-US" sz="1700" spc="17" dirty="0" err="1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звички</a:t>
              </a:r>
              <a:r>
                <a:rPr lang="en-US" sz="1700" spc="17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».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6"/>
          <p:cNvSpPr/>
          <p:nvPr/>
        </p:nvSpPr>
        <p:spPr>
          <a:xfrm>
            <a:off x="4310958" y="565821"/>
            <a:ext cx="3229093" cy="2477182"/>
          </a:xfrm>
          <a:custGeom>
            <a:avLst/>
            <a:gdLst/>
            <a:ahLst/>
            <a:cxnLst/>
            <a:rect l="l" t="t" r="r" b="b"/>
            <a:pathLst>
              <a:path w="4083504" h="3062628">
                <a:moveTo>
                  <a:pt x="0" y="0"/>
                </a:moveTo>
                <a:lnTo>
                  <a:pt x="4083505" y="0"/>
                </a:lnTo>
                <a:lnTo>
                  <a:pt x="4083505" y="3062629"/>
                </a:lnTo>
                <a:lnTo>
                  <a:pt x="0" y="3062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27226" y="3417758"/>
            <a:ext cx="3282845" cy="2743200"/>
          </a:xfrm>
          <a:custGeom>
            <a:avLst/>
            <a:gdLst/>
            <a:ahLst/>
            <a:cxnLst/>
            <a:rect l="l" t="t" r="r" b="b"/>
            <a:pathLst>
              <a:path w="4086887" h="3065165">
                <a:moveTo>
                  <a:pt x="0" y="0"/>
                </a:moveTo>
                <a:lnTo>
                  <a:pt x="4086887" y="0"/>
                </a:lnTo>
                <a:lnTo>
                  <a:pt x="4086887" y="3065165"/>
                </a:lnTo>
                <a:lnTo>
                  <a:pt x="0" y="30651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 rot="-5400000">
            <a:off x="1176920" y="957432"/>
            <a:ext cx="3108064" cy="25648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043"/>
              </a:lnSpc>
            </a:pPr>
            <a:r>
              <a:rPr lang="en-US" sz="4500" spc="99" dirty="0" err="1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Відвідані</a:t>
            </a:r>
            <a:r>
              <a:rPr lang="en-US" sz="4500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4500" spc="99" dirty="0" err="1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заходи</a:t>
            </a:r>
            <a:r>
              <a:rPr lang="en-US" sz="4500" spc="99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4500" spc="99" dirty="0" err="1" smtClean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та</a:t>
            </a:r>
            <a:r>
              <a:rPr lang="en-US" sz="4500" spc="99" dirty="0" smtClean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 </a:t>
            </a:r>
            <a:r>
              <a:rPr lang="en-US" sz="4500" spc="99" dirty="0" err="1" smtClean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поїздк</a:t>
            </a:r>
            <a:r>
              <a:rPr lang="uk-UA" sz="4500" spc="99" dirty="0" smtClean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а в Карпати</a:t>
            </a:r>
            <a:endParaRPr lang="en-US" sz="4500" spc="99" dirty="0">
              <a:solidFill>
                <a:srgbClr val="2E414D"/>
              </a:solidFill>
              <a:latin typeface="Evolventa"/>
              <a:ea typeface="Evolventa"/>
              <a:cs typeface="Evolventa"/>
              <a:sym typeface="Evolvent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588525" y="954269"/>
            <a:ext cx="3730039" cy="567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700" b="1" spc="217" dirty="0">
                <a:solidFill>
                  <a:srgbClr val="2E414D"/>
                </a:solidFill>
                <a:latin typeface="Times New Roman" pitchFamily="18" charset="0"/>
                <a:ea typeface="Evolventa"/>
                <a:cs typeface="Times New Roman" pitchFamily="18" charset="0"/>
                <a:sym typeface="Evolventa"/>
              </a:rPr>
              <a:t>РОКОВИНИ ЗВІЛЬНЕННЯ КАМ’ЯНЦЯ-ПОДІЛЬСЬКОГО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88525" y="4673991"/>
            <a:ext cx="3730039" cy="862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3"/>
              </a:lnSpc>
            </a:pPr>
            <a:r>
              <a:rPr lang="en-US" sz="1700" b="1" spc="217" dirty="0">
                <a:solidFill>
                  <a:srgbClr val="2E414D"/>
                </a:solidFill>
                <a:latin typeface="Times New Roman" pitchFamily="18" charset="0"/>
                <a:ea typeface="Evolventa"/>
                <a:cs typeface="Times New Roman" pitchFamily="18" charset="0"/>
                <a:sym typeface="Evolventa"/>
              </a:rPr>
              <a:t>ПОДОРОЖ МАЛЬОВНИЧИМИ КАРПАТАМИ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5"/>
          <p:cNvGrpSpPr/>
          <p:nvPr/>
        </p:nvGrpSpPr>
        <p:grpSpPr>
          <a:xfrm>
            <a:off x="1142965" y="730453"/>
            <a:ext cx="3524275" cy="2972327"/>
            <a:chOff x="0" y="-152400"/>
            <a:chExt cx="5419664" cy="5944654"/>
          </a:xfrm>
        </p:grpSpPr>
        <p:sp>
          <p:nvSpPr>
            <p:cNvPr id="6" name="TextBox 6"/>
            <p:cNvSpPr txBox="1"/>
            <p:nvPr/>
          </p:nvSpPr>
          <p:spPr>
            <a:xfrm>
              <a:off x="0" y="-152400"/>
              <a:ext cx="5419664" cy="718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 spc="260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ЮРЧУК ДІАНА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611622"/>
              <a:ext cx="5419664" cy="418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Подано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роботу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тему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«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Сучасна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історіографія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квестії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взаємовідносин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українських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марксистських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організацій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селянства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в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губерніях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Російської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імперії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наприкінці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XIX –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початку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XX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ст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.: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стан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розробки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і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перспективи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досліджень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». </a:t>
              </a:r>
            </a:p>
            <a:p>
              <a:pPr algn="ctr">
                <a:lnSpc>
                  <a:spcPts val="100"/>
                </a:lnSpc>
              </a:pPr>
              <a:endParaRPr/>
            </a:p>
          </p:txBody>
        </p:sp>
      </p:grpSp>
      <p:grpSp>
        <p:nvGrpSpPr>
          <p:cNvPr id="3" name="Group 11"/>
          <p:cNvGrpSpPr/>
          <p:nvPr/>
        </p:nvGrpSpPr>
        <p:grpSpPr>
          <a:xfrm>
            <a:off x="7477135" y="1015714"/>
            <a:ext cx="3429024" cy="2595669"/>
            <a:chOff x="0" y="-171450"/>
            <a:chExt cx="5419664" cy="51913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71450"/>
              <a:ext cx="5419664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286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ПРОДАН СОФІЯ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896964"/>
              <a:ext cx="5419664" cy="4122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Подано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роботу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тему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«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Сучасна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історіографія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квестії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взаємовідносин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українських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марксистських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організацій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селянства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в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губерніях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Російської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імперії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наприкінці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XIX –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початку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XX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ст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.: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стан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розробки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і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перспективи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досліджень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». </a:t>
              </a:r>
            </a:p>
            <a:p>
              <a:pPr algn="ctr">
                <a:lnSpc>
                  <a:spcPts val="1600"/>
                </a:lnSpc>
              </a:pPr>
              <a:endParaRPr/>
            </a:p>
          </p:txBody>
        </p:sp>
      </p:grpSp>
      <p:grpSp>
        <p:nvGrpSpPr>
          <p:cNvPr id="4" name="Group 14"/>
          <p:cNvGrpSpPr/>
          <p:nvPr/>
        </p:nvGrpSpPr>
        <p:grpSpPr>
          <a:xfrm>
            <a:off x="1523968" y="4077325"/>
            <a:ext cx="3286148" cy="1964098"/>
            <a:chOff x="0" y="-123824"/>
            <a:chExt cx="4958874" cy="4591739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23824"/>
              <a:ext cx="4958874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1"/>
                </a:lnSpc>
              </a:pPr>
              <a:r>
                <a:rPr lang="en-US" sz="1700" spc="218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СОКОЛОВА ІВАННА ТА КАРБУНАРЬ АРСЕНІЙ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2048940"/>
              <a:ext cx="4958874" cy="24189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47"/>
                </a:lnSpc>
              </a:pP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Подано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роботу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тему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«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Національна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соціал-демократія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у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працях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дослідників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української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1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діаспори</a:t>
              </a:r>
              <a:r>
                <a:rPr lang="en-US" sz="2000" spc="11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».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53481" y="2761615"/>
            <a:ext cx="2709832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286" dirty="0" smtClean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НАУКОВА </a:t>
            </a:r>
            <a:r>
              <a:rPr lang="en-US" sz="2200" spc="286" dirty="0">
                <a:solidFill>
                  <a:srgbClr val="2E414D"/>
                </a:solidFill>
                <a:latin typeface="Evolventa"/>
                <a:ea typeface="Evolventa"/>
                <a:cs typeface="Evolventa"/>
                <a:sym typeface="Evolventa"/>
              </a:rPr>
              <a:t>РОБОТА СТУДЕНТІВ</a:t>
            </a:r>
          </a:p>
        </p:txBody>
      </p:sp>
      <p:grpSp>
        <p:nvGrpSpPr>
          <p:cNvPr id="5" name="Group 18"/>
          <p:cNvGrpSpPr/>
          <p:nvPr/>
        </p:nvGrpSpPr>
        <p:grpSpPr>
          <a:xfrm>
            <a:off x="7477135" y="3911255"/>
            <a:ext cx="3524275" cy="1512330"/>
            <a:chOff x="0" y="-171450"/>
            <a:chExt cx="5419664" cy="302466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171450"/>
              <a:ext cx="5419664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spc="286" dirty="0">
                  <a:solidFill>
                    <a:srgbClr val="2E414D"/>
                  </a:solidFill>
                  <a:latin typeface="Evolventa"/>
                  <a:ea typeface="Evolventa"/>
                  <a:cs typeface="Evolventa"/>
                  <a:sym typeface="Evolventa"/>
                </a:rPr>
                <a:t>ЮРКОВА МАРІАННА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000138"/>
              <a:ext cx="5419664" cy="185307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Подано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роботу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тему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«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Становлення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селянських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осередків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УСДРП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на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 </a:t>
              </a:r>
              <a:r>
                <a:rPr lang="en-US" sz="2000" spc="12" dirty="0" err="1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Поділлі</a:t>
              </a:r>
              <a:r>
                <a:rPr lang="en-US" sz="2000" spc="12" dirty="0">
                  <a:solidFill>
                    <a:srgbClr val="2E414D"/>
                  </a:solidFill>
                  <a:latin typeface="Times New Roman" pitchFamily="18" charset="0"/>
                  <a:ea typeface="Evolventa"/>
                  <a:cs typeface="Times New Roman" pitchFamily="18" charset="0"/>
                  <a:sym typeface="Evolventa"/>
                </a:rPr>
                <a:t>»</a:t>
              </a:r>
            </a:p>
            <a:p>
              <a:pPr algn="ctr">
                <a:lnSpc>
                  <a:spcPts val="1800"/>
                </a:lnSpc>
              </a:pPr>
              <a:endParaRPr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101389" y="4536994"/>
            <a:ext cx="23619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Участь у міській олімпіаді з історії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Содержимое 2"/>
          <p:cNvSpPr>
            <a:spLocks noGrp="1"/>
          </p:cNvSpPr>
          <p:nvPr>
            <p:ph idx="1"/>
          </p:nvPr>
        </p:nvSpPr>
        <p:spPr>
          <a:xfrm>
            <a:off x="1676401" y="4648201"/>
            <a:ext cx="8991600" cy="21336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uk-UA" alt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BrowalliaUPC" pitchFamily="34" charset="-34"/>
              </a:rPr>
              <a:t>викладач англійської мови,</a:t>
            </a:r>
          </a:p>
          <a:p>
            <a:pPr algn="ctr" eaLnBrk="1" hangingPunct="1">
              <a:buFontTx/>
              <a:buNone/>
              <a:defRPr/>
            </a:pPr>
            <a:r>
              <a:rPr lang="uk-UA" alt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BrowalliaUPC" pitchFamily="34" charset="-34"/>
              </a:rPr>
              <a:t>англійської мови за професійним спрямуванням</a:t>
            </a:r>
          </a:p>
          <a:p>
            <a:pPr algn="ctr" eaLnBrk="1" hangingPunct="1">
              <a:buFontTx/>
              <a:buNone/>
              <a:defRPr/>
            </a:pPr>
            <a:r>
              <a:rPr lang="uk-UA" altLang="ru-RU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BrowalliaUPC" pitchFamily="34" charset="-34"/>
              </a:rPr>
              <a:t> </a:t>
            </a:r>
            <a:endParaRPr lang="ru-RU" altLang="ru-RU" sz="2800" dirty="0">
              <a:cs typeface="BrowalliaUPC" pitchFamily="34" charset="-34"/>
            </a:endParaRPr>
          </a:p>
        </p:txBody>
      </p:sp>
      <p:sp>
        <p:nvSpPr>
          <p:cNvPr id="2052" name="Текст 3"/>
          <p:cNvSpPr>
            <a:spLocks noGrp="1"/>
          </p:cNvSpPr>
          <p:nvPr>
            <p:ph type="body" sz="half" idx="2"/>
          </p:nvPr>
        </p:nvSpPr>
        <p:spPr>
          <a:xfrm>
            <a:off x="5816569" y="548680"/>
            <a:ext cx="5072009" cy="402332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endParaRPr lang="uk-UA" altLang="ru-RU" sz="5400" b="1" i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BrowalliaUPC" pitchFamily="34" charset="-34"/>
            </a:endParaRPr>
          </a:p>
          <a:p>
            <a:pPr algn="ctr" eaLnBrk="1" hangingPunct="1">
              <a:defRPr/>
            </a:pPr>
            <a:r>
              <a:rPr lang="uk-UA" altLang="ru-RU" sz="5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BrowalliaUPC" pitchFamily="34" charset="-34"/>
              </a:rPr>
              <a:t>Галина </a:t>
            </a:r>
          </a:p>
          <a:p>
            <a:pPr algn="ctr" eaLnBrk="1" hangingPunct="1">
              <a:defRPr/>
            </a:pPr>
            <a:r>
              <a:rPr lang="uk-UA" altLang="ru-RU" sz="5400" b="1" i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BrowalliaUPC" pitchFamily="34" charset="-34"/>
              </a:rPr>
              <a:t>КОСТЕНЧУК, - </a:t>
            </a:r>
          </a:p>
          <a:p>
            <a:pPr algn="ctr" eaLnBrk="1" hangingPunct="1">
              <a:defRPr/>
            </a:pPr>
            <a:endParaRPr lang="uk-UA" altLang="ru-RU" sz="5400" b="1" i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BrowalliaUPC" pitchFamily="34" charset="-34"/>
            </a:endParaRPr>
          </a:p>
          <a:p>
            <a:pPr algn="ctr" eaLnBrk="1" hangingPunct="1">
              <a:defRPr/>
            </a:pPr>
            <a:endParaRPr lang="ru-RU" altLang="ru-RU" sz="3600" b="1" i="1" dirty="0">
              <a:solidFill>
                <a:srgbClr val="CC0000"/>
              </a:solidFill>
              <a:latin typeface="Segoe Print" pitchFamily="2" charset="0"/>
            </a:endParaRPr>
          </a:p>
        </p:txBody>
      </p:sp>
      <p:pic>
        <p:nvPicPr>
          <p:cNvPr id="2054" name="Picture 6" descr="E:\330785623_1332066724312609_446428678456692396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189" y="229429"/>
            <a:ext cx="4263380" cy="418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403991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"/>
            <a:ext cx="12291645" cy="68579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Сертифікати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кваліфікації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65 годин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22" y="573451"/>
            <a:ext cx="5063013" cy="306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54" y="467943"/>
            <a:ext cx="4186796" cy="4044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822" y="3508131"/>
            <a:ext cx="5196255" cy="324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48" y="3637343"/>
            <a:ext cx="4766338" cy="3103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6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0"/>
            <a:ext cx="11073063" cy="116058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проведення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ХХ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Міжнародного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конкурсу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Петра </a:t>
            </a:r>
            <a:r>
              <a:rPr lang="ru-RU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Яцика</a:t>
            </a: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8" y="3156438"/>
            <a:ext cx="5986583" cy="33674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83" y="1097938"/>
            <a:ext cx="5957280" cy="33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506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991" y="1"/>
            <a:ext cx="11561885" cy="1380391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написання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Радіодиктанту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національної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єдності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361" y="3034328"/>
            <a:ext cx="2920509" cy="3894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53" y="690196"/>
            <a:ext cx="4290647" cy="3217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1" y="3956537"/>
            <a:ext cx="3988779" cy="2901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701" y="1177864"/>
            <a:ext cx="4169021" cy="3126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41" y="758584"/>
            <a:ext cx="2445360" cy="326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715" y="4275259"/>
            <a:ext cx="3443654" cy="2582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8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923"/>
            <a:ext cx="10515600" cy="12475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англійської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36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здобувачів</a:t>
            </a: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фахової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 року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385" y="3754315"/>
            <a:ext cx="3950677" cy="296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5" y="1416048"/>
            <a:ext cx="3807070" cy="5076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13" y="1111301"/>
            <a:ext cx="3492338" cy="465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430" y="1111300"/>
            <a:ext cx="3699866" cy="2774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6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1" y="1"/>
            <a:ext cx="10931769" cy="2268413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засіданні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МАЛОЇ АКАДЕМІЇ НАУК</a:t>
            </a:r>
            <a:b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Роман МОШАК  </a:t>
            </a:r>
            <a:b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ПАЦАЙ та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Анастасія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БИЧКОВА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1384307"/>
            <a:ext cx="4923692" cy="276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18" y="1488225"/>
            <a:ext cx="2955406" cy="525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439" y="1488225"/>
            <a:ext cx="2939380" cy="522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85" y="4108889"/>
            <a:ext cx="4985238" cy="2804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39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AutoShape 10"/>
          <p:cNvSpPr>
            <a:spLocks noChangeArrowheads="1"/>
          </p:cNvSpPr>
          <p:nvPr/>
        </p:nvSpPr>
        <p:spPr bwMode="auto">
          <a:xfrm>
            <a:off x="1663907" y="609600"/>
            <a:ext cx="8874177" cy="102432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pPr marL="360363" algn="ctr"/>
            <a:r>
              <a:rPr lang="uk-UA" sz="2400" b="1" dirty="0" smtClean="0"/>
              <a:t>Члени циклової комісії мають розуміння, що </a:t>
            </a:r>
            <a:r>
              <a:rPr lang="uk-UA" sz="2400" b="1" dirty="0"/>
              <a:t>необхідно </a:t>
            </a:r>
            <a:endParaRPr lang="uk-UA" sz="2400" b="1" dirty="0" smtClean="0"/>
          </a:p>
          <a:p>
            <a:pPr marL="3671888" algn="ctr"/>
            <a:endParaRPr lang="uk-UA" sz="2400" b="1" dirty="0" smtClean="0"/>
          </a:p>
          <a:p>
            <a:pPr marL="900113" algn="ctr"/>
            <a:r>
              <a:rPr lang="uk-UA" sz="2400" b="1" dirty="0" smtClean="0"/>
              <a:t>нашим здобувачам освіти </a:t>
            </a:r>
            <a:r>
              <a:rPr lang="uk-UA" sz="2400" b="1" dirty="0"/>
              <a:t>для успіху?</a:t>
            </a:r>
          </a:p>
        </p:txBody>
      </p:sp>
      <p:sp>
        <p:nvSpPr>
          <p:cNvPr id="20484" name="AutoShape 12"/>
          <p:cNvSpPr>
            <a:spLocks noChangeArrowheads="1"/>
          </p:cNvSpPr>
          <p:nvPr/>
        </p:nvSpPr>
        <p:spPr bwMode="auto">
          <a:xfrm>
            <a:off x="2057400" y="4419600"/>
            <a:ext cx="2286000" cy="1676400"/>
          </a:xfrm>
          <a:prstGeom prst="flowChartOnlineStorage">
            <a:avLst/>
          </a:prstGeom>
          <a:solidFill>
            <a:srgbClr val="EA72E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72E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dirty="0" err="1"/>
              <a:t>Комп</a:t>
            </a:r>
            <a:r>
              <a:rPr lang="en-US" dirty="0"/>
              <a:t>’</a:t>
            </a:r>
            <a:r>
              <a:rPr lang="uk-UA" dirty="0" err="1"/>
              <a:t>ютерна</a:t>
            </a:r>
            <a:r>
              <a:rPr lang="uk-UA" dirty="0"/>
              <a:t> </a:t>
            </a:r>
          </a:p>
          <a:p>
            <a:pPr algn="ctr"/>
            <a:r>
              <a:rPr lang="uk-UA" dirty="0"/>
              <a:t>грамотність </a:t>
            </a:r>
          </a:p>
        </p:txBody>
      </p:sp>
      <p:sp>
        <p:nvSpPr>
          <p:cNvPr id="20485" name="AutoShape 13"/>
          <p:cNvSpPr>
            <a:spLocks noChangeArrowheads="1"/>
          </p:cNvSpPr>
          <p:nvPr/>
        </p:nvSpPr>
        <p:spPr bwMode="auto">
          <a:xfrm>
            <a:off x="7543800" y="4495800"/>
            <a:ext cx="2667000" cy="1676400"/>
          </a:xfrm>
          <a:prstGeom prst="flowChartOnlineStorage">
            <a:avLst/>
          </a:prstGeom>
          <a:solidFill>
            <a:srgbClr val="EA72E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72E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dirty="0"/>
              <a:t>Ефективно </a:t>
            </a:r>
          </a:p>
          <a:p>
            <a:pPr algn="ctr"/>
            <a:r>
              <a:rPr lang="uk-UA" dirty="0"/>
              <a:t>використовувати </a:t>
            </a:r>
          </a:p>
          <a:p>
            <a:pPr algn="ctr"/>
            <a:r>
              <a:rPr lang="uk-UA" dirty="0"/>
              <a:t>знання реального </a:t>
            </a:r>
          </a:p>
          <a:p>
            <a:pPr algn="ctr"/>
            <a:r>
              <a:rPr lang="uk-UA" dirty="0"/>
              <a:t>життя </a:t>
            </a:r>
          </a:p>
        </p:txBody>
      </p:sp>
      <p:sp>
        <p:nvSpPr>
          <p:cNvPr id="20486" name="AutoShape 14"/>
          <p:cNvSpPr>
            <a:spLocks noChangeArrowheads="1"/>
          </p:cNvSpPr>
          <p:nvPr/>
        </p:nvSpPr>
        <p:spPr bwMode="auto">
          <a:xfrm>
            <a:off x="1981200" y="2133600"/>
            <a:ext cx="2438400" cy="1676400"/>
          </a:xfrm>
          <a:prstGeom prst="flowChartOnlineStorage">
            <a:avLst/>
          </a:prstGeom>
          <a:solidFill>
            <a:srgbClr val="EA72E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72E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sz="1400" dirty="0"/>
              <a:t>Визначати пріоритети, </a:t>
            </a:r>
          </a:p>
          <a:p>
            <a:pPr algn="ctr"/>
            <a:r>
              <a:rPr lang="uk-UA" sz="1400" dirty="0"/>
              <a:t>планувати конкретні </a:t>
            </a:r>
          </a:p>
          <a:p>
            <a:pPr algn="ctr"/>
            <a:r>
              <a:rPr lang="uk-UA" sz="1400" dirty="0"/>
              <a:t>результати і нести </a:t>
            </a:r>
          </a:p>
          <a:p>
            <a:pPr algn="ctr"/>
            <a:r>
              <a:rPr lang="uk-UA" sz="1400" dirty="0"/>
              <a:t>персональну </a:t>
            </a:r>
          </a:p>
          <a:p>
            <a:pPr algn="ctr"/>
            <a:r>
              <a:rPr lang="uk-UA" sz="1400" dirty="0"/>
              <a:t>відповідальність </a:t>
            </a:r>
          </a:p>
          <a:p>
            <a:pPr algn="ctr"/>
            <a:r>
              <a:rPr lang="uk-UA" sz="1400" dirty="0"/>
              <a:t>за них </a:t>
            </a:r>
          </a:p>
        </p:txBody>
      </p:sp>
      <p:sp>
        <p:nvSpPr>
          <p:cNvPr id="20487" name="AutoShape 15"/>
          <p:cNvSpPr>
            <a:spLocks noChangeArrowheads="1"/>
          </p:cNvSpPr>
          <p:nvPr/>
        </p:nvSpPr>
        <p:spPr bwMode="auto">
          <a:xfrm>
            <a:off x="4796170" y="3407764"/>
            <a:ext cx="2514600" cy="1676400"/>
          </a:xfrm>
          <a:prstGeom prst="flowChartOnlineStorage">
            <a:avLst/>
          </a:prstGeom>
          <a:solidFill>
            <a:srgbClr val="EA72E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72E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dirty="0"/>
              <a:t>Уміти працювати </a:t>
            </a:r>
          </a:p>
          <a:p>
            <a:pPr algn="ctr"/>
            <a:r>
              <a:rPr lang="uk-UA" dirty="0"/>
              <a:t>в команді і </a:t>
            </a:r>
          </a:p>
          <a:p>
            <a:pPr algn="ctr"/>
            <a:r>
              <a:rPr lang="uk-UA" dirty="0"/>
              <a:t>володіти </a:t>
            </a:r>
          </a:p>
          <a:p>
            <a:pPr algn="ctr"/>
            <a:r>
              <a:rPr lang="uk-UA" dirty="0"/>
              <a:t>навичками </a:t>
            </a:r>
          </a:p>
          <a:p>
            <a:pPr algn="ctr"/>
            <a:r>
              <a:rPr lang="uk-UA" dirty="0"/>
              <a:t>спілкування </a:t>
            </a:r>
          </a:p>
        </p:txBody>
      </p:sp>
      <p:sp>
        <p:nvSpPr>
          <p:cNvPr id="20488" name="AutoShape 18"/>
          <p:cNvSpPr>
            <a:spLocks noChangeArrowheads="1"/>
          </p:cNvSpPr>
          <p:nvPr/>
        </p:nvSpPr>
        <p:spPr bwMode="auto">
          <a:xfrm>
            <a:off x="7315200" y="1981200"/>
            <a:ext cx="3048000" cy="1676400"/>
          </a:xfrm>
          <a:prstGeom prst="flowChartOnlineStorage">
            <a:avLst/>
          </a:prstGeom>
          <a:solidFill>
            <a:srgbClr val="EA72E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EA72E1"/>
            </a:extrusionClr>
          </a:sp3d>
        </p:spPr>
        <p:txBody>
          <a:bodyPr wrap="none" anchor="ctr">
            <a:flatTx/>
          </a:bodyPr>
          <a:lstStyle/>
          <a:p>
            <a:pPr algn="ctr"/>
            <a:r>
              <a:rPr lang="uk-UA" dirty="0"/>
              <a:t>Здібність творчо </a:t>
            </a:r>
          </a:p>
          <a:p>
            <a:pPr algn="ctr"/>
            <a:r>
              <a:rPr lang="uk-UA" dirty="0"/>
              <a:t>мислити, послідовно </a:t>
            </a:r>
          </a:p>
          <a:p>
            <a:pPr algn="ctr"/>
            <a:r>
              <a:rPr lang="uk-UA" dirty="0"/>
              <a:t>міркувати і </a:t>
            </a:r>
          </a:p>
          <a:p>
            <a:pPr algn="ctr"/>
            <a:r>
              <a:rPr lang="uk-UA" dirty="0"/>
              <a:t>представляти </a:t>
            </a:r>
          </a:p>
          <a:p>
            <a:pPr algn="ctr"/>
            <a:r>
              <a:rPr lang="uk-UA" dirty="0"/>
              <a:t>свої ідеї </a:t>
            </a:r>
          </a:p>
        </p:txBody>
      </p:sp>
    </p:spTree>
    <p:extLst>
      <p:ext uri="{BB962C8B-B14F-4D97-AF65-F5344CB8AC3E}">
        <p14:creationId xmlns:p14="http://schemas.microsoft.com/office/powerpoint/2010/main" val="8052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9615" y="1"/>
            <a:ext cx="10914185" cy="1881553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РЕГІОНАЛЬНІЙ СТУДЕНТСЬКІЙ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НАУКОВО-ПРАКТИЧНІЙ КОНФЕРЕНЦІЇ</a:t>
            </a:r>
            <a:br>
              <a:rPr lang="ru-RU" sz="3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29" y="2400300"/>
            <a:ext cx="5719010" cy="4289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650" y="1350111"/>
            <a:ext cx="6374424" cy="3585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6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8693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Виховний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Ліга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талантів</a:t>
            </a:r>
            <a:r>
              <a:rPr lang="ru-RU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05" y="3124567"/>
            <a:ext cx="4977910" cy="373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361" y="772777"/>
            <a:ext cx="4536099" cy="335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81" y="3629781"/>
            <a:ext cx="4171219" cy="3054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8" y="772777"/>
            <a:ext cx="6079148" cy="3273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014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031" y="1"/>
            <a:ext cx="11421207" cy="141556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у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вечорі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поезії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95-річчя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Костенко «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Поетеса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епохи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Центральній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міській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бібліотеці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Костя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Солухи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межах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читання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поезій</a:t>
            </a:r>
            <a:endParaRPr lang="ru-RU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62" y="1288072"/>
            <a:ext cx="6050573" cy="453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92" y="2054098"/>
            <a:ext cx="6312878" cy="4734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12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254" y="1"/>
            <a:ext cx="10729546" cy="1925514"/>
          </a:xfrm>
        </p:spPr>
        <p:txBody>
          <a:bodyPr>
            <a:norm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hlinkClick r:id="rId3"/>
              </a:rPr>
              <a:t>#ДЕНЬ_ВИШИВАНКИ_2025</a:t>
            </a:r>
            <a:r>
              <a:rPr lang="ru-RU" dirty="0"/>
              <a:t/>
            </a:r>
            <a:br>
              <a:rPr lang="ru-RU" dirty="0"/>
            </a:b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43" y="2394747"/>
            <a:ext cx="5381655" cy="4036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" y="962758"/>
            <a:ext cx="6118412" cy="458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004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37484" y="2"/>
            <a:ext cx="7054516" cy="1744578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uk-UA" b="1" i="1" dirty="0" smtClean="0">
                <a:solidFill>
                  <a:srgbClr val="002060"/>
                </a:solidFill>
              </a:rPr>
              <a:t> 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академічної </a:t>
            </a:r>
            <a:b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" y="2568741"/>
            <a:ext cx="5719011" cy="4289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6" y="198521"/>
            <a:ext cx="5622758" cy="374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514" y="1520659"/>
            <a:ext cx="4043612" cy="53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88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8" name="Заголовок 1"/>
          <p:cNvSpPr>
            <a:spLocks noGrp="1"/>
          </p:cNvSpPr>
          <p:nvPr>
            <p:ph type="ctrTitle"/>
          </p:nvPr>
        </p:nvSpPr>
        <p:spPr>
          <a:xfrm>
            <a:off x="5651292" y="984004"/>
            <a:ext cx="5801194" cy="4457425"/>
          </a:xfrm>
        </p:spPr>
        <p:txBody>
          <a:bodyPr>
            <a:normAutofit/>
          </a:bodyPr>
          <a:lstStyle/>
          <a:p>
            <a:r>
              <a:rPr lang="ru-RU" sz="4400" b="1" i="1" dirty="0" smtClean="0">
                <a:solidFill>
                  <a:srgbClr val="920000"/>
                </a:solidFill>
                <a:latin typeface="Sitka Heading"/>
                <a:cs typeface="Times New Roman" pitchFamily="18" charset="0"/>
              </a:rPr>
              <a:t> Алла МЕЛЬНИК -</a:t>
            </a:r>
            <a:r>
              <a:rPr lang="ru-RU" sz="3600" b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uk-UA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в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икладач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української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літератури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та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іноземної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мови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,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спеціаліст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вищої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кваліфікаційної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 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категорії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, «</a:t>
            </a:r>
            <a:r>
              <a:rPr lang="ru-RU" sz="3600" b="1" i="1" dirty="0" err="1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викладач-методист</a:t>
            </a:r>
            <a:r>
              <a:rPr lang="ru-RU" sz="3600" b="1" i="1" dirty="0" smtClean="0">
                <a:solidFill>
                  <a:srgbClr val="2D1341"/>
                </a:solidFill>
                <a:latin typeface="Sitka Heading"/>
                <a:cs typeface="Times New Roman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4006" y="359064"/>
            <a:ext cx="4194026" cy="6289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966788" y="201613"/>
            <a:ext cx="7331075" cy="688975"/>
          </a:xfrm>
        </p:spPr>
        <p:txBody>
          <a:bodyPr/>
          <a:lstStyle/>
          <a:p>
            <a:pPr algn="ctr"/>
            <a:r>
              <a:rPr lang="en-US" sz="2400" dirty="0" smtClean="0">
                <a:solidFill>
                  <a:srgbClr val="920000"/>
                </a:solidFill>
              </a:rPr>
              <a:t>2</a:t>
            </a:r>
            <a:r>
              <a:rPr lang="uk-UA" sz="2400" dirty="0" smtClean="0">
                <a:solidFill>
                  <a:srgbClr val="920000"/>
                </a:solidFill>
              </a:rPr>
              <a:t>6</a:t>
            </a:r>
            <a:r>
              <a:rPr lang="en-US" sz="2400" dirty="0" smtClean="0">
                <a:solidFill>
                  <a:srgbClr val="920000"/>
                </a:solidFill>
              </a:rPr>
              <a:t> </a:t>
            </a:r>
            <a:r>
              <a:rPr lang="uk-UA" sz="2400" dirty="0" smtClean="0">
                <a:solidFill>
                  <a:srgbClr val="920000"/>
                </a:solidFill>
              </a:rPr>
              <a:t>вересня – Європейський день мов</a:t>
            </a:r>
            <a:endParaRPr lang="ru-RU" sz="2400" dirty="0" smtClean="0">
              <a:solidFill>
                <a:srgbClr val="920000"/>
              </a:solidFill>
            </a:endParaRP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966788" y="1625779"/>
            <a:ext cx="4104515" cy="2443945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вересня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відзначається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Європейський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день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мов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. З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нагоди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свята разом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зі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здобувачами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другого року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було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підготовлено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три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тематичних</a:t>
            </a:r>
            <a:r>
              <a:rPr lang="ru-RU" sz="2400" b="1" dirty="0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  <a:latin typeface="Times New Roman" pitchFamily="18" charset="0"/>
                <a:cs typeface="Times New Roman" pitchFamily="18" charset="0"/>
              </a:rPr>
              <a:t>відео</a:t>
            </a:r>
            <a:endParaRPr lang="ru-RU" sz="2400" b="1" dirty="0" smtClean="0">
              <a:solidFill>
                <a:srgbClr val="92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269" y="656821"/>
            <a:ext cx="4107442" cy="57504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89" y="4353058"/>
            <a:ext cx="4108361" cy="20541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44466" y="1249250"/>
            <a:ext cx="2162644" cy="33370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6204" y="4712022"/>
            <a:ext cx="2568198" cy="20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23493" y="201613"/>
            <a:ext cx="9414456" cy="688975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920000"/>
                </a:solidFill>
              </a:rPr>
              <a:t>19-20 </a:t>
            </a:r>
            <a:r>
              <a:rPr lang="ru-RU" sz="2000" dirty="0" err="1" smtClean="0">
                <a:solidFill>
                  <a:srgbClr val="920000"/>
                </a:solidFill>
              </a:rPr>
              <a:t>жовтня</a:t>
            </a:r>
            <a:r>
              <a:rPr lang="ru-RU" sz="2000" dirty="0" smtClean="0">
                <a:solidFill>
                  <a:srgbClr val="920000"/>
                </a:solidFill>
              </a:rPr>
              <a:t> 2024 року брала участь у </a:t>
            </a:r>
            <a:r>
              <a:rPr lang="ru-RU" sz="2000" dirty="0" err="1" smtClean="0">
                <a:solidFill>
                  <a:srgbClr val="920000"/>
                </a:solidFill>
              </a:rPr>
              <a:t>Всеукраїнській</a:t>
            </a:r>
            <a:r>
              <a:rPr lang="ru-RU" sz="2000" dirty="0" smtClean="0">
                <a:solidFill>
                  <a:srgbClr val="920000"/>
                </a:solidFill>
              </a:rPr>
              <a:t> онлайн </a:t>
            </a:r>
            <a:r>
              <a:rPr lang="ru-RU" sz="2000" dirty="0" err="1" smtClean="0">
                <a:solidFill>
                  <a:srgbClr val="920000"/>
                </a:solidFill>
              </a:rPr>
              <a:t>конференції</a:t>
            </a:r>
            <a:r>
              <a:rPr lang="ru-RU" sz="2000" dirty="0" smtClean="0">
                <a:solidFill>
                  <a:srgbClr val="920000"/>
                </a:solidFill>
              </a:rPr>
              <a:t> «</a:t>
            </a:r>
            <a:r>
              <a:rPr lang="ru-RU" sz="2000" dirty="0" err="1" smtClean="0">
                <a:solidFill>
                  <a:srgbClr val="920000"/>
                </a:solidFill>
              </a:rPr>
              <a:t>Компетентнісний</a:t>
            </a:r>
            <a:r>
              <a:rPr lang="ru-RU" sz="2000" dirty="0" smtClean="0">
                <a:solidFill>
                  <a:srgbClr val="920000"/>
                </a:solidFill>
              </a:rPr>
              <a:t> </a:t>
            </a:r>
            <a:r>
              <a:rPr lang="ru-RU" sz="2000" dirty="0" err="1" smtClean="0">
                <a:solidFill>
                  <a:srgbClr val="920000"/>
                </a:solidFill>
              </a:rPr>
              <a:t>підхід</a:t>
            </a:r>
            <a:r>
              <a:rPr lang="ru-RU" sz="2000" dirty="0" smtClean="0">
                <a:solidFill>
                  <a:srgbClr val="920000"/>
                </a:solidFill>
              </a:rPr>
              <a:t> до </a:t>
            </a:r>
            <a:r>
              <a:rPr lang="ru-RU" sz="2000" dirty="0" err="1" smtClean="0">
                <a:solidFill>
                  <a:srgbClr val="920000"/>
                </a:solidFill>
              </a:rPr>
              <a:t>навчання</a:t>
            </a:r>
            <a:r>
              <a:rPr lang="ru-RU" sz="2000" dirty="0" smtClean="0">
                <a:solidFill>
                  <a:srgbClr val="920000"/>
                </a:solidFill>
              </a:rPr>
              <a:t>. </a:t>
            </a:r>
            <a:r>
              <a:rPr lang="ru-RU" sz="2000" dirty="0" err="1" smtClean="0">
                <a:solidFill>
                  <a:srgbClr val="920000"/>
                </a:solidFill>
              </a:rPr>
              <a:t>Обмін</a:t>
            </a:r>
            <a:r>
              <a:rPr lang="ru-RU" sz="2000" dirty="0" smtClean="0">
                <a:solidFill>
                  <a:srgbClr val="920000"/>
                </a:solidFill>
              </a:rPr>
              <a:t> </a:t>
            </a:r>
            <a:r>
              <a:rPr lang="ru-RU" sz="2000" dirty="0" err="1" smtClean="0">
                <a:solidFill>
                  <a:srgbClr val="920000"/>
                </a:solidFill>
              </a:rPr>
              <a:t>досвідом</a:t>
            </a:r>
            <a:r>
              <a:rPr lang="ru-RU" sz="2000" dirty="0" smtClean="0">
                <a:solidFill>
                  <a:srgbClr val="920000"/>
                </a:solidFill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08" y="1228565"/>
            <a:ext cx="6514286" cy="3885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963" y="2859110"/>
            <a:ext cx="6062491" cy="3868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377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62495" y="149560"/>
            <a:ext cx="10366375" cy="688975"/>
          </a:xfrm>
        </p:spPr>
        <p:txBody>
          <a:bodyPr/>
          <a:lstStyle/>
          <a:p>
            <a:pPr algn="ctr"/>
            <a:r>
              <a:rPr lang="uk-UA" sz="2000" dirty="0" smtClean="0">
                <a:solidFill>
                  <a:srgbClr val="920000"/>
                </a:solidFill>
              </a:rPr>
              <a:t>Х</a:t>
            </a:r>
            <a:r>
              <a:rPr lang="en-US" sz="2000" dirty="0" smtClean="0">
                <a:solidFill>
                  <a:srgbClr val="920000"/>
                </a:solidFill>
              </a:rPr>
              <a:t>V</a:t>
            </a:r>
            <a:r>
              <a:rPr lang="uk-UA" sz="2000" dirty="0" smtClean="0">
                <a:solidFill>
                  <a:srgbClr val="920000"/>
                </a:solidFill>
              </a:rPr>
              <a:t> Міжнародний мовно-літературний конкурс учнівської та студентської молоді   </a:t>
            </a:r>
            <a:br>
              <a:rPr lang="uk-UA" sz="2000" dirty="0" smtClean="0">
                <a:solidFill>
                  <a:srgbClr val="920000"/>
                </a:solidFill>
              </a:rPr>
            </a:br>
            <a:r>
              <a:rPr lang="uk-UA" sz="2000" dirty="0" smtClean="0">
                <a:solidFill>
                  <a:srgbClr val="920000"/>
                </a:solidFill>
              </a:rPr>
              <a:t> ім. Т.Г. Шевченка</a:t>
            </a:r>
            <a:endParaRPr lang="ru-RU" sz="2000" dirty="0" smtClean="0">
              <a:solidFill>
                <a:srgbClr val="920000"/>
              </a:solidFill>
            </a:endParaRP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128789" y="1674254"/>
            <a:ext cx="3026535" cy="2318197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2000" b="1" dirty="0" smtClean="0"/>
              <a:t>23 жовтня 2024 року провела перший етап Х</a:t>
            </a:r>
            <a:r>
              <a:rPr lang="en-US" sz="2000" b="1" dirty="0" smtClean="0"/>
              <a:t>V</a:t>
            </a:r>
            <a:r>
              <a:rPr lang="uk-UA" sz="2000" b="1" dirty="0" smtClean="0"/>
              <a:t> Міжнародного мовно-літературного конкурсу учнівської та студентської молоді </a:t>
            </a:r>
            <a:r>
              <a:rPr lang="uk-UA" sz="2000" b="1" dirty="0" err="1" smtClean="0"/>
              <a:t>ім.Тараса</a:t>
            </a:r>
            <a:r>
              <a:rPr lang="uk-UA" sz="2000" b="1" dirty="0" smtClean="0"/>
              <a:t> Шевченка</a:t>
            </a:r>
            <a:endParaRPr lang="ru-RU" sz="2000" b="1" dirty="0" smtClean="0">
              <a:solidFill>
                <a:srgbClr val="553537"/>
              </a:solidFill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022" y="553791"/>
            <a:ext cx="4115067" cy="62011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7698" y="3977777"/>
            <a:ext cx="4143064" cy="2762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2611" y="838535"/>
            <a:ext cx="4012651" cy="3009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4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962495" y="149560"/>
            <a:ext cx="10366375" cy="688975"/>
          </a:xfrm>
        </p:spPr>
        <p:txBody>
          <a:bodyPr/>
          <a:lstStyle/>
          <a:p>
            <a:pPr algn="ctr"/>
            <a:r>
              <a:rPr lang="uk-UA" sz="2000" dirty="0" smtClean="0">
                <a:solidFill>
                  <a:srgbClr val="920000"/>
                </a:solidFill>
              </a:rPr>
              <a:t>Х</a:t>
            </a:r>
            <a:r>
              <a:rPr lang="en-US" sz="2000" dirty="0" smtClean="0">
                <a:solidFill>
                  <a:srgbClr val="920000"/>
                </a:solidFill>
              </a:rPr>
              <a:t>V</a:t>
            </a:r>
            <a:r>
              <a:rPr lang="uk-UA" sz="2000" dirty="0" smtClean="0">
                <a:solidFill>
                  <a:srgbClr val="920000"/>
                </a:solidFill>
              </a:rPr>
              <a:t> Міжнародний мовно-літературний конкурс учнівської та студентської молоді ім. Т.Г. Шевченка</a:t>
            </a:r>
            <a:endParaRPr lang="ru-RU" sz="2000" dirty="0" smtClean="0">
              <a:solidFill>
                <a:srgbClr val="920000"/>
              </a:solidFill>
            </a:endParaRPr>
          </a:p>
        </p:txBody>
      </p:sp>
      <p:sp>
        <p:nvSpPr>
          <p:cNvPr id="3" name="Текст 2">
            <a:extLst/>
          </p:cNvPr>
          <p:cNvSpPr>
            <a:spLocks noGrp="1"/>
          </p:cNvSpPr>
          <p:nvPr>
            <p:ph type="body" sz="half" idx="1"/>
          </p:nvPr>
        </p:nvSpPr>
        <p:spPr>
          <a:xfrm>
            <a:off x="4661975" y="1146220"/>
            <a:ext cx="3026535" cy="421139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 smtClean="0"/>
              <a:t>Переможцями І етапу Х</a:t>
            </a:r>
            <a:r>
              <a:rPr lang="en-US" sz="1800" b="1" dirty="0" smtClean="0"/>
              <a:t>V</a:t>
            </a:r>
            <a:r>
              <a:rPr lang="uk-UA" sz="1800" b="1" dirty="0" smtClean="0"/>
              <a:t> Міжнародного мовно-літературного конкурсу учнівської та студентської молоді ім. Тараса Шевченка стали: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I </a:t>
            </a:r>
            <a:r>
              <a:rPr lang="uk-UA" sz="1800" b="1" dirty="0">
                <a:solidFill>
                  <a:srgbClr val="FF0000"/>
                </a:solidFill>
              </a:rPr>
              <a:t>місце</a:t>
            </a:r>
            <a:r>
              <a:rPr lang="uk-UA" sz="1800" b="1" dirty="0"/>
              <a:t>: </a:t>
            </a:r>
            <a:r>
              <a:rPr lang="uk-UA" sz="1800" b="1" dirty="0" err="1"/>
              <a:t>Бурик</a:t>
            </a:r>
            <a:r>
              <a:rPr lang="uk-UA" sz="1800" b="1" dirty="0"/>
              <a:t> Анастасія, </a:t>
            </a:r>
            <a:r>
              <a:rPr lang="uk-UA" sz="1800" b="1" dirty="0" err="1"/>
              <a:t>Дембіцька</a:t>
            </a:r>
            <a:r>
              <a:rPr lang="uk-UA" sz="1800" b="1" dirty="0"/>
              <a:t> Владислава (</a:t>
            </a:r>
            <a:r>
              <a:rPr lang="uk-UA" sz="1800" b="1" dirty="0" err="1"/>
              <a:t>ІІфВ</a:t>
            </a:r>
            <a:r>
              <a:rPr lang="uk-UA" sz="1800" b="1" dirty="0"/>
              <a:t>);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>
                <a:solidFill>
                  <a:srgbClr val="FF0000"/>
                </a:solidFill>
              </a:rPr>
              <a:t>ІІ місце</a:t>
            </a:r>
            <a:r>
              <a:rPr lang="uk-UA" sz="1800" b="1" dirty="0"/>
              <a:t>: Бойко Вікторія (</a:t>
            </a:r>
            <a:r>
              <a:rPr lang="uk-UA" sz="1800" b="1" dirty="0" err="1"/>
              <a:t>ІфБ</a:t>
            </a:r>
            <a:r>
              <a:rPr lang="uk-UA" sz="1800" b="1" dirty="0"/>
              <a:t>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/>
              <a:t>Зеленко Світлана (</a:t>
            </a:r>
            <a:r>
              <a:rPr lang="uk-UA" sz="1800" b="1" dirty="0" err="1"/>
              <a:t>ІІфВ</a:t>
            </a:r>
            <a:r>
              <a:rPr lang="uk-UA" sz="1800" b="1" dirty="0"/>
              <a:t>);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>
                <a:solidFill>
                  <a:srgbClr val="FF0000"/>
                </a:solidFill>
              </a:rPr>
              <a:t>ІІІ місце</a:t>
            </a:r>
            <a:r>
              <a:rPr lang="uk-UA" sz="1800" b="1" dirty="0"/>
              <a:t>: </a:t>
            </a:r>
            <a:r>
              <a:rPr lang="uk-UA" sz="1800" b="1" dirty="0" err="1"/>
              <a:t>Кіцак</a:t>
            </a:r>
            <a:r>
              <a:rPr lang="uk-UA" sz="1800" b="1" dirty="0"/>
              <a:t> Іван (</a:t>
            </a:r>
            <a:r>
              <a:rPr lang="uk-UA" sz="1800" b="1" dirty="0" err="1"/>
              <a:t>ІфБ</a:t>
            </a:r>
            <a:r>
              <a:rPr lang="uk-UA" sz="1800" b="1" dirty="0"/>
              <a:t>)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 err="1"/>
              <a:t>Фурманова</a:t>
            </a:r>
            <a:r>
              <a:rPr lang="uk-UA" sz="1800" b="1" dirty="0"/>
              <a:t> </a:t>
            </a:r>
            <a:r>
              <a:rPr lang="uk-UA" sz="1800" b="1" dirty="0" smtClean="0"/>
              <a:t>Христина</a:t>
            </a:r>
          </a:p>
          <a:p>
            <a:pPr marL="0" indent="0" algn="ctr">
              <a:lnSpc>
                <a:spcPct val="90000"/>
              </a:lnSpc>
              <a:buFontTx/>
              <a:buNone/>
            </a:pPr>
            <a:r>
              <a:rPr lang="uk-UA" sz="1800" b="1" dirty="0" smtClean="0"/>
              <a:t> </a:t>
            </a:r>
            <a:r>
              <a:rPr lang="uk-UA" sz="1800" b="1" dirty="0"/>
              <a:t>(ІІ </a:t>
            </a:r>
            <a:r>
              <a:rPr lang="uk-UA" sz="1800" b="1" dirty="0" err="1"/>
              <a:t>фВ</a:t>
            </a:r>
            <a:r>
              <a:rPr lang="uk-UA" sz="1800" b="1" dirty="0"/>
              <a:t>)</a:t>
            </a:r>
            <a:endParaRPr lang="uk-UA" sz="1800" b="1" dirty="0" smtClean="0"/>
          </a:p>
          <a:p>
            <a:pPr marL="0" indent="0" algn="ctr">
              <a:lnSpc>
                <a:spcPct val="90000"/>
              </a:lnSpc>
              <a:buFontTx/>
              <a:buNone/>
            </a:pPr>
            <a:endParaRPr lang="ru-RU" sz="1800" b="1" dirty="0" smtClean="0">
              <a:solidFill>
                <a:srgbClr val="553537"/>
              </a:solidFill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6" y="838535"/>
            <a:ext cx="4176387" cy="57036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063" y="696869"/>
            <a:ext cx="3628169" cy="59539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00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8484" y="365125"/>
            <a:ext cx="8999621" cy="1325563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Досягнення комісії </a:t>
            </a:r>
            <a:b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2024 - 2025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навчальний рік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Лепетун допоможе вам вивчити українську мову швидко і весело | Мова – ДНК  нац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73" y="1927324"/>
            <a:ext cx="6072104" cy="469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52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7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741363" y="187325"/>
            <a:ext cx="10739437" cy="1092200"/>
          </a:xfrm>
        </p:spPr>
        <p:txBody>
          <a:bodyPr anchor="b"/>
          <a:lstStyle/>
          <a:p>
            <a:pPr algn="ctr"/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Брала участь у тижні циклової комісії та у написанні Всеукраїнського </a:t>
            </a:r>
            <a:r>
              <a:rPr lang="uk-UA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Радіодиктанту</a:t>
            </a:r>
            <a:r>
              <a:rPr lang="uk-UA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Національної єдності 202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b="1" i="1" dirty="0" smtClean="0">
              <a:solidFill>
                <a:srgbClr val="2D134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07" y="1389404"/>
            <a:ext cx="3382610" cy="5374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225" y="1406889"/>
            <a:ext cx="5769848" cy="43273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28034" y="239713"/>
            <a:ext cx="11338529" cy="1095375"/>
          </a:xfrm>
        </p:spPr>
        <p:txBody>
          <a:bodyPr/>
          <a:lstStyle/>
          <a:p>
            <a:pPr algn="ctr"/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До 95-річного ювілейного Дня народження Ліни Костенко разом зі здобувачами освіти ІІ року навчання – Христофор Юлією, </a:t>
            </a:r>
            <a:r>
              <a:rPr lang="uk-UA" sz="2400" i="1" dirty="0" err="1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Мошак</a:t>
            </a:r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 Романом, Побережною Анною, </a:t>
            </a:r>
            <a:r>
              <a:rPr lang="uk-UA" sz="2400" i="1" dirty="0" err="1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Піптак</a:t>
            </a:r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 Юлією підготували інформацію для </a:t>
            </a:r>
            <a:r>
              <a:rPr lang="uk-UA" sz="2400" i="1" dirty="0" err="1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фейсбуку</a:t>
            </a:r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 та сайту коледжу</a:t>
            </a:r>
            <a:endParaRPr lang="ru-RU" sz="2400" i="1" dirty="0" smtClean="0">
              <a:solidFill>
                <a:srgbClr val="1F25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759" y="1616892"/>
            <a:ext cx="4814704" cy="48002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31" y="1944709"/>
            <a:ext cx="3285586" cy="18800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51" y="4017011"/>
            <a:ext cx="3432864" cy="19738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8517" y="1698087"/>
            <a:ext cx="3282670" cy="1955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3101" y="4029410"/>
            <a:ext cx="3468086" cy="2032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90153"/>
            <a:ext cx="12028868" cy="11814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У Всесвітній день поезії разом зі здобувачами освіти першого року навчання групи Б спеціальності 223 </a:t>
            </a:r>
            <a:r>
              <a:rPr lang="uk-UA" sz="2400" i="1" dirty="0" err="1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Медсестринство</a:t>
            </a:r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 освітньо-професійної програми Лікувальна справа готували відеоролик «Кохання та поезія вустами сучасників». В ролі ведучих виступили </a:t>
            </a:r>
            <a:r>
              <a:rPr lang="uk-UA" sz="2400" i="1" dirty="0" err="1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Кернична</a:t>
            </a:r>
            <a:r>
              <a:rPr lang="uk-UA" sz="2400" i="1" dirty="0" smtClean="0">
                <a:solidFill>
                  <a:srgbClr val="1F2599"/>
                </a:solidFill>
                <a:latin typeface="Times New Roman" pitchFamily="18" charset="0"/>
                <a:cs typeface="Times New Roman" pitchFamily="18" charset="0"/>
              </a:rPr>
              <a:t> Вероніка та Бойко Вікторія</a:t>
            </a:r>
            <a:endParaRPr lang="ru-RU" sz="2400" i="1" dirty="0" smtClean="0">
              <a:solidFill>
                <a:srgbClr val="1F25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21" y="1271588"/>
            <a:ext cx="3103954" cy="52458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654" y="1346603"/>
            <a:ext cx="3166692" cy="54363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306330" y="1625305"/>
            <a:ext cx="3258685" cy="4878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9188" y="177085"/>
            <a:ext cx="10401300" cy="10969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b="1" dirty="0">
                <a:solidFill>
                  <a:srgbClr val="920000"/>
                </a:solidFill>
              </a:rPr>
              <a:t>"Extracurricular Activities - </a:t>
            </a:r>
            <a:r>
              <a:rPr lang="ru-RU" sz="2400" b="1" dirty="0" err="1">
                <a:solidFill>
                  <a:srgbClr val="920000"/>
                </a:solidFill>
              </a:rPr>
              <a:t>позааудиторна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діяльність</a:t>
            </a:r>
            <a:r>
              <a:rPr lang="ru-RU" sz="2400" b="1" dirty="0">
                <a:solidFill>
                  <a:srgbClr val="920000"/>
                </a:solidFill>
              </a:rPr>
              <a:t>"! </a:t>
            </a:r>
            <a:r>
              <a:rPr lang="ru-RU" sz="2400" b="1" dirty="0" err="1">
                <a:solidFill>
                  <a:srgbClr val="920000"/>
                </a:solidFill>
              </a:rPr>
              <a:t>Під</a:t>
            </a:r>
            <a:r>
              <a:rPr lang="ru-RU" sz="2400" b="1" dirty="0">
                <a:solidFill>
                  <a:srgbClr val="920000"/>
                </a:solidFill>
              </a:rPr>
              <a:t> таким </a:t>
            </a:r>
            <a:r>
              <a:rPr lang="ru-RU" sz="2400" b="1" dirty="0" err="1">
                <a:solidFill>
                  <a:srgbClr val="920000"/>
                </a:solidFill>
              </a:rPr>
              <a:t>гаслом</a:t>
            </a:r>
            <a:r>
              <a:rPr lang="ru-RU" sz="2400" b="1" dirty="0">
                <a:solidFill>
                  <a:srgbClr val="920000"/>
                </a:solidFill>
              </a:rPr>
              <a:t> 21 </a:t>
            </a:r>
            <a:r>
              <a:rPr lang="ru-RU" sz="2400" b="1" dirty="0" err="1">
                <a:solidFill>
                  <a:srgbClr val="920000"/>
                </a:solidFill>
              </a:rPr>
              <a:t>травня</a:t>
            </a:r>
            <a:r>
              <a:rPr lang="ru-RU" sz="2400" b="1" dirty="0">
                <a:solidFill>
                  <a:srgbClr val="920000"/>
                </a:solidFill>
              </a:rPr>
              <a:t> 2025 року </a:t>
            </a:r>
            <a:r>
              <a:rPr lang="ru-RU" sz="2400" b="1" dirty="0" err="1">
                <a:solidFill>
                  <a:srgbClr val="920000"/>
                </a:solidFill>
              </a:rPr>
              <a:t>пройшло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заняття</a:t>
            </a:r>
            <a:r>
              <a:rPr lang="ru-RU" sz="2400" b="1" dirty="0">
                <a:solidFill>
                  <a:srgbClr val="920000"/>
                </a:solidFill>
              </a:rPr>
              <a:t> з </a:t>
            </a:r>
            <a:r>
              <a:rPr lang="ru-RU" sz="2400" b="1" dirty="0" err="1">
                <a:solidFill>
                  <a:srgbClr val="920000"/>
                </a:solidFill>
              </a:rPr>
              <a:t>англійської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мови</a:t>
            </a:r>
            <a:r>
              <a:rPr lang="ru-RU" sz="2400" b="1" dirty="0">
                <a:solidFill>
                  <a:srgbClr val="920000"/>
                </a:solidFill>
              </a:rPr>
              <a:t> за </a:t>
            </a:r>
            <a:r>
              <a:rPr lang="ru-RU" sz="2400" b="1" dirty="0" err="1">
                <a:solidFill>
                  <a:srgbClr val="920000"/>
                </a:solidFill>
              </a:rPr>
              <a:t>професійним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спрямуванням</a:t>
            </a:r>
            <a:r>
              <a:rPr lang="ru-RU" sz="2400" b="1" dirty="0">
                <a:solidFill>
                  <a:srgbClr val="920000"/>
                </a:solidFill>
              </a:rPr>
              <a:t>. </a:t>
            </a:r>
            <a:r>
              <a:rPr lang="ru-RU" sz="2400" b="1" dirty="0" err="1" smtClean="0">
                <a:solidFill>
                  <a:srgbClr val="920000"/>
                </a:solidFill>
              </a:rPr>
              <a:t>Здобувачі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освіти</a:t>
            </a:r>
            <a:r>
              <a:rPr lang="ru-RU" sz="2400" b="1" dirty="0">
                <a:solidFill>
                  <a:srgbClr val="920000"/>
                </a:solidFill>
              </a:rPr>
              <a:t> другого року </a:t>
            </a:r>
            <a:r>
              <a:rPr lang="ru-RU" sz="2400" b="1" dirty="0" err="1">
                <a:solidFill>
                  <a:srgbClr val="920000"/>
                </a:solidFill>
              </a:rPr>
              <a:t>навчання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спеціальності</a:t>
            </a:r>
            <a:r>
              <a:rPr lang="ru-RU" sz="2400" b="1" dirty="0">
                <a:solidFill>
                  <a:srgbClr val="920000"/>
                </a:solidFill>
              </a:rPr>
              <a:t> 223 </a:t>
            </a:r>
            <a:r>
              <a:rPr lang="ru-RU" sz="2400" b="1" dirty="0" err="1" smtClean="0">
                <a:solidFill>
                  <a:srgbClr val="920000"/>
                </a:solidFill>
              </a:rPr>
              <a:t>Медсестринство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</a:rPr>
              <a:t>освітньо-професійної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</a:rPr>
              <a:t>програми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</a:rPr>
              <a:t>Лікувальна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>
                <a:solidFill>
                  <a:srgbClr val="920000"/>
                </a:solidFill>
              </a:rPr>
              <a:t>справа </a:t>
            </a:r>
            <a:r>
              <a:rPr lang="ru-RU" sz="2400" b="1" dirty="0" err="1" smtClean="0">
                <a:solidFill>
                  <a:srgbClr val="920000"/>
                </a:solidFill>
              </a:rPr>
              <a:t>групи</a:t>
            </a:r>
            <a:r>
              <a:rPr lang="ru-RU" sz="2400" b="1" dirty="0" smtClean="0">
                <a:solidFill>
                  <a:srgbClr val="920000"/>
                </a:solidFill>
              </a:rPr>
              <a:t> Б разом з </a:t>
            </a:r>
            <a:r>
              <a:rPr lang="ru-RU" sz="2400" b="1" dirty="0" err="1" smtClean="0">
                <a:solidFill>
                  <a:srgbClr val="920000"/>
                </a:solidFill>
              </a:rPr>
              <a:t>викладачем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 err="1" smtClean="0">
                <a:solidFill>
                  <a:srgbClr val="920000"/>
                </a:solidFill>
              </a:rPr>
              <a:t>відвідали</a:t>
            </a:r>
            <a:r>
              <a:rPr lang="ru-RU" sz="2400" b="1" dirty="0" smtClean="0">
                <a:solidFill>
                  <a:srgbClr val="920000"/>
                </a:solidFill>
              </a:rPr>
              <a:t> </a:t>
            </a:r>
            <a:r>
              <a:rPr lang="ru-RU" sz="2400" b="1" dirty="0">
                <a:solidFill>
                  <a:srgbClr val="920000"/>
                </a:solidFill>
              </a:rPr>
              <a:t>Центр </a:t>
            </a:r>
            <a:r>
              <a:rPr lang="ru-RU" sz="2400" b="1" dirty="0" err="1">
                <a:solidFill>
                  <a:srgbClr val="920000"/>
                </a:solidFill>
              </a:rPr>
              <a:t>сімейної</a:t>
            </a:r>
            <a:r>
              <a:rPr lang="ru-RU" sz="2400" b="1" dirty="0">
                <a:solidFill>
                  <a:srgbClr val="920000"/>
                </a:solidFill>
              </a:rPr>
              <a:t> </a:t>
            </a:r>
            <a:r>
              <a:rPr lang="ru-RU" sz="2400" b="1" dirty="0" err="1">
                <a:solidFill>
                  <a:srgbClr val="920000"/>
                </a:solidFill>
              </a:rPr>
              <a:t>медицини</a:t>
            </a:r>
            <a:r>
              <a:rPr lang="ru-RU" sz="2400" b="1" dirty="0">
                <a:solidFill>
                  <a:srgbClr val="920000"/>
                </a:solidFill>
              </a:rPr>
              <a:t>-</a:t>
            </a:r>
            <a:r>
              <a:rPr lang="en-US" sz="2400" b="1" dirty="0">
                <a:solidFill>
                  <a:srgbClr val="920000"/>
                </a:solidFill>
              </a:rPr>
              <a:t>CENTRMED</a:t>
            </a:r>
            <a:endParaRPr lang="ru-RU" sz="2400" b="1" dirty="0" smtClean="0">
              <a:solidFill>
                <a:srgbClr val="92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0775" y="1492791"/>
            <a:ext cx="3208613" cy="5227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7018" y="1492791"/>
            <a:ext cx="3909284" cy="2931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33542" y="4018483"/>
            <a:ext cx="2026255" cy="2701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43273" y="4018483"/>
            <a:ext cx="3602230" cy="2701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44232" y="1277907"/>
            <a:ext cx="5184561" cy="48482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1" b="1" dirty="0" smtClean="0">
                <a:solidFill>
                  <a:srgbClr val="FF0066"/>
                </a:solidFill>
                <a:latin typeface="Monotype Corsiva" pitchFamily="66" charset="0"/>
              </a:rPr>
              <a:t> </a:t>
            </a:r>
            <a:r>
              <a:rPr lang="uk-UA" sz="4001" b="1" dirty="0">
                <a:solidFill>
                  <a:srgbClr val="FF0066"/>
                </a:solidFill>
                <a:latin typeface="Monotype Corsiva" pitchFamily="66" charset="0"/>
              </a:rPr>
              <a:t>Анна </a:t>
            </a:r>
            <a:r>
              <a:rPr lang="uk-UA" sz="4001" b="1" dirty="0" smtClean="0">
                <a:solidFill>
                  <a:srgbClr val="FF0066"/>
                </a:solidFill>
                <a:latin typeface="Monotype Corsiva" pitchFamily="66" charset="0"/>
              </a:rPr>
              <a:t>ЯКУБОВСЬКА – </a:t>
            </a:r>
            <a:endParaRPr lang="ru-RU" sz="4001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uk-UA" sz="4001" b="1" dirty="0">
                <a:solidFill>
                  <a:srgbClr val="0000FF"/>
                </a:solidFill>
                <a:latin typeface="Monotype Corsiva" pitchFamily="66" charset="0"/>
              </a:rPr>
              <a:t>викладач української мови, української мови за професійним спрямуванням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218" y="962526"/>
            <a:ext cx="3667014" cy="429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285729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CC0099"/>
                </a:solidFill>
              </a:rPr>
              <a:t>V</a:t>
            </a:r>
            <a:r>
              <a:rPr lang="uk-UA" sz="3200" b="1" dirty="0" smtClean="0">
                <a:solidFill>
                  <a:srgbClr val="CC0099"/>
                </a:solidFill>
              </a:rPr>
              <a:t>І</a:t>
            </a:r>
            <a:r>
              <a:rPr lang="ru-RU" sz="3200" b="1" dirty="0" smtClean="0">
                <a:solidFill>
                  <a:srgbClr val="CC0099"/>
                </a:solidFill>
              </a:rPr>
              <a:t> </a:t>
            </a:r>
            <a:r>
              <a:rPr lang="ru-RU" sz="3200" b="1" dirty="0" err="1">
                <a:solidFill>
                  <a:srgbClr val="CC0099"/>
                </a:solidFill>
              </a:rPr>
              <a:t>Міжнародна</a:t>
            </a:r>
            <a:r>
              <a:rPr lang="ru-RU" sz="3200" b="1" dirty="0">
                <a:solidFill>
                  <a:srgbClr val="CC0099"/>
                </a:solidFill>
              </a:rPr>
              <a:t> </a:t>
            </a:r>
            <a:r>
              <a:rPr lang="ru-RU" sz="3200" b="1" dirty="0" err="1">
                <a:solidFill>
                  <a:srgbClr val="CC0099"/>
                </a:solidFill>
              </a:rPr>
              <a:t>студентська</a:t>
            </a:r>
            <a:r>
              <a:rPr lang="ru-RU" sz="3200" b="1" dirty="0">
                <a:solidFill>
                  <a:srgbClr val="CC0099"/>
                </a:solidFill>
              </a:rPr>
              <a:t> </a:t>
            </a:r>
            <a:r>
              <a:rPr lang="ru-RU" sz="3200" b="1" dirty="0" err="1">
                <a:solidFill>
                  <a:srgbClr val="CC0099"/>
                </a:solidFill>
              </a:rPr>
              <a:t>конференція</a:t>
            </a:r>
            <a:r>
              <a:rPr lang="ru-RU" sz="3200" b="1" dirty="0">
                <a:solidFill>
                  <a:srgbClr val="CC0099"/>
                </a:solidFill>
              </a:rPr>
              <a:t> на </a:t>
            </a:r>
            <a:r>
              <a:rPr lang="ru-RU" sz="3200" b="1" dirty="0" err="1">
                <a:solidFill>
                  <a:srgbClr val="CC0099"/>
                </a:solidFill>
              </a:rPr>
              <a:t>базі</a:t>
            </a:r>
            <a:r>
              <a:rPr lang="ru-RU" sz="3200" b="1" dirty="0">
                <a:solidFill>
                  <a:srgbClr val="CC0099"/>
                </a:solidFill>
              </a:rPr>
              <a:t> </a:t>
            </a:r>
            <a:r>
              <a:rPr lang="ru-RU" sz="3200" b="1" dirty="0" err="1">
                <a:solidFill>
                  <a:srgbClr val="CC0099"/>
                </a:solidFill>
              </a:rPr>
              <a:t>Подільського</a:t>
            </a:r>
            <a:r>
              <a:rPr lang="ru-RU" sz="3200" b="1" dirty="0">
                <a:solidFill>
                  <a:srgbClr val="CC0099"/>
                </a:solidFill>
              </a:rPr>
              <a:t> </a:t>
            </a:r>
            <a:r>
              <a:rPr lang="ru-RU" sz="3200" b="1" dirty="0" err="1">
                <a:solidFill>
                  <a:srgbClr val="CC0099"/>
                </a:solidFill>
              </a:rPr>
              <a:t>інституту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47528" y="1428729"/>
            <a:ext cx="8640960" cy="363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1" b="1" dirty="0">
                <a:solidFill>
                  <a:srgbClr val="002060"/>
                </a:solidFill>
              </a:rPr>
              <a:t>      </a:t>
            </a:r>
            <a:r>
              <a:rPr lang="ru-RU" sz="1693" b="1" dirty="0" smtClean="0">
                <a:solidFill>
                  <a:srgbClr val="FF0000"/>
                </a:solidFill>
              </a:rPr>
              <a:t>             </a:t>
            </a:r>
            <a:endParaRPr lang="ru-RU" sz="1693" b="1" dirty="0">
              <a:solidFill>
                <a:srgbClr val="FF0000"/>
              </a:solidFill>
            </a:endParaRPr>
          </a:p>
          <a:p>
            <a:pPr algn="just"/>
            <a:r>
              <a:rPr lang="ru-RU" sz="1693" b="1" dirty="0" smtClean="0">
                <a:solidFill>
                  <a:srgbClr val="FF0000"/>
                </a:solidFill>
              </a:rPr>
              <a:t>        </a:t>
            </a:r>
            <a:r>
              <a:rPr lang="ru-RU" sz="1693" b="1" dirty="0" err="1" smtClean="0">
                <a:solidFill>
                  <a:srgbClr val="FF0000"/>
                </a:solidFill>
              </a:rPr>
              <a:t>Дарія</a:t>
            </a:r>
            <a:r>
              <a:rPr lang="ru-RU" sz="1693" b="1" dirty="0" smtClean="0">
                <a:solidFill>
                  <a:srgbClr val="FF0000"/>
                </a:solidFill>
              </a:rPr>
              <a:t> КОВАЛЬ</a:t>
            </a:r>
            <a:r>
              <a:rPr lang="ru-RU" sz="1693" b="1" dirty="0" smtClean="0">
                <a:solidFill>
                  <a:srgbClr val="002060"/>
                </a:solidFill>
              </a:rPr>
              <a:t>, </a:t>
            </a:r>
            <a:r>
              <a:rPr lang="ru-RU" sz="1693" b="1" dirty="0" err="1" smtClean="0">
                <a:solidFill>
                  <a:srgbClr val="002060"/>
                </a:solidFill>
              </a:rPr>
              <a:t>здобувачка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освіти</a:t>
            </a:r>
            <a:r>
              <a:rPr lang="ru-RU" sz="1693" b="1" dirty="0" smtClean="0">
                <a:solidFill>
                  <a:srgbClr val="002060"/>
                </a:solidFill>
              </a:rPr>
              <a:t> другого року </a:t>
            </a:r>
            <a:r>
              <a:rPr lang="ru-RU" sz="1693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спеціальності</a:t>
            </a:r>
            <a:r>
              <a:rPr lang="ru-RU" sz="1693" b="1" dirty="0" smtClean="0">
                <a:solidFill>
                  <a:srgbClr val="002060"/>
                </a:solidFill>
              </a:rPr>
              <a:t> 223 </a:t>
            </a:r>
            <a:r>
              <a:rPr lang="ru-RU" sz="1693" b="1" dirty="0" err="1" smtClean="0">
                <a:solidFill>
                  <a:srgbClr val="002060"/>
                </a:solidFill>
              </a:rPr>
              <a:t>Медсестринство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освітньо-професійної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програми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Лікувальна</a:t>
            </a:r>
            <a:r>
              <a:rPr lang="ru-RU" sz="1693" b="1" dirty="0" smtClean="0">
                <a:solidFill>
                  <a:srgbClr val="002060"/>
                </a:solidFill>
              </a:rPr>
              <a:t> справа взяла участь у </a:t>
            </a:r>
            <a:r>
              <a:rPr lang="en-US" sz="1693" b="1" dirty="0" smtClean="0">
                <a:solidFill>
                  <a:srgbClr val="002060"/>
                </a:solidFill>
              </a:rPr>
              <a:t>V</a:t>
            </a:r>
            <a:r>
              <a:rPr lang="uk-UA" sz="1693" b="1" dirty="0" smtClean="0">
                <a:solidFill>
                  <a:srgbClr val="002060"/>
                </a:solidFill>
              </a:rPr>
              <a:t>І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Міжнародній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студентській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конференції</a:t>
            </a:r>
            <a:r>
              <a:rPr lang="ru-RU" sz="1693" b="1" dirty="0">
                <a:solidFill>
                  <a:srgbClr val="002060"/>
                </a:solidFill>
              </a:rPr>
              <a:t> на </a:t>
            </a:r>
            <a:r>
              <a:rPr lang="ru-RU" sz="1693" b="1" dirty="0" err="1">
                <a:solidFill>
                  <a:srgbClr val="002060"/>
                </a:solidFill>
              </a:rPr>
              <a:t>базі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Подільського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коледжу</a:t>
            </a:r>
            <a:r>
              <a:rPr lang="ru-RU" sz="1693" b="1" dirty="0">
                <a:solidFill>
                  <a:srgbClr val="002060"/>
                </a:solidFill>
              </a:rPr>
              <a:t>. </a:t>
            </a:r>
            <a:r>
              <a:rPr lang="ru-RU" sz="1693" b="1" dirty="0" err="1">
                <a:solidFill>
                  <a:srgbClr val="002060"/>
                </a:solidFill>
              </a:rPr>
              <a:t>Доповідь</a:t>
            </a:r>
            <a:r>
              <a:rPr lang="ru-RU" sz="1693" b="1" dirty="0">
                <a:solidFill>
                  <a:srgbClr val="002060"/>
                </a:solidFill>
              </a:rPr>
              <a:t>  </a:t>
            </a:r>
            <a:r>
              <a:rPr lang="ru-RU" sz="1693" b="1" dirty="0" smtClean="0">
                <a:solidFill>
                  <a:srgbClr val="002060"/>
                </a:solidFill>
              </a:rPr>
              <a:t>«РОЛЬ </a:t>
            </a:r>
            <a:r>
              <a:rPr lang="ru-RU" sz="1693" b="1" dirty="0">
                <a:solidFill>
                  <a:srgbClr val="002060"/>
                </a:solidFill>
              </a:rPr>
              <a:t>ПОЗАКЛАСНИХ ЗАХОДІВ У ФОРМУВАННІ СВІТОГЛЯДНИХ </a:t>
            </a:r>
            <a:r>
              <a:rPr lang="ru-RU" sz="1693" b="1" dirty="0" smtClean="0">
                <a:solidFill>
                  <a:srgbClr val="002060"/>
                </a:solidFill>
              </a:rPr>
              <a:t>ОРІЄНТАЦІЙ». </a:t>
            </a:r>
            <a:r>
              <a:rPr lang="ru-RU" sz="1693" b="1" dirty="0" err="1" smtClean="0">
                <a:solidFill>
                  <a:srgbClr val="FF0000"/>
                </a:solidFill>
              </a:rPr>
              <a:t>Науковий</a:t>
            </a:r>
            <a:r>
              <a:rPr lang="ru-RU" sz="1693" b="1" dirty="0" smtClean="0">
                <a:solidFill>
                  <a:srgbClr val="FF0000"/>
                </a:solidFill>
              </a:rPr>
              <a:t> </a:t>
            </a:r>
            <a:r>
              <a:rPr lang="ru-RU" sz="1693" b="1" dirty="0" err="1" smtClean="0">
                <a:solidFill>
                  <a:srgbClr val="FF0000"/>
                </a:solidFill>
              </a:rPr>
              <a:t>керівник</a:t>
            </a:r>
            <a:r>
              <a:rPr lang="ru-RU" sz="1693" b="1" dirty="0" smtClean="0">
                <a:solidFill>
                  <a:srgbClr val="FF0000"/>
                </a:solidFill>
              </a:rPr>
              <a:t> Анна ЯКУБОВСЬКА</a:t>
            </a:r>
          </a:p>
          <a:p>
            <a:pPr algn="just"/>
            <a:endParaRPr lang="ru-RU" sz="1693" b="1" dirty="0">
              <a:solidFill>
                <a:srgbClr val="002060"/>
              </a:solidFill>
            </a:endParaRPr>
          </a:p>
          <a:p>
            <a:pPr algn="just"/>
            <a:r>
              <a:rPr lang="ru-RU" sz="1693" b="1" dirty="0" err="1" smtClean="0">
                <a:solidFill>
                  <a:srgbClr val="FF0000"/>
                </a:solidFill>
              </a:rPr>
              <a:t>Юлія</a:t>
            </a:r>
            <a:r>
              <a:rPr lang="ru-RU" sz="1693" b="1" dirty="0" smtClean="0">
                <a:solidFill>
                  <a:srgbClr val="FF0000"/>
                </a:solidFill>
              </a:rPr>
              <a:t> ХРИСТОФОР, </a:t>
            </a:r>
            <a:r>
              <a:rPr lang="ru-RU" sz="1693" b="1" dirty="0" err="1" smtClean="0">
                <a:solidFill>
                  <a:srgbClr val="FF0000"/>
                </a:solidFill>
              </a:rPr>
              <a:t>Вікторія</a:t>
            </a:r>
            <a:r>
              <a:rPr lang="ru-RU" sz="1693" b="1" dirty="0" smtClean="0">
                <a:solidFill>
                  <a:srgbClr val="FF0000"/>
                </a:solidFill>
              </a:rPr>
              <a:t> СИТНИК</a:t>
            </a:r>
            <a:r>
              <a:rPr lang="ru-RU" sz="1693" b="1" dirty="0" smtClean="0">
                <a:solidFill>
                  <a:srgbClr val="002060"/>
                </a:solidFill>
              </a:rPr>
              <a:t>, </a:t>
            </a:r>
            <a:r>
              <a:rPr lang="ru-RU" sz="1693" b="1" dirty="0" err="1" smtClean="0">
                <a:solidFill>
                  <a:srgbClr val="002060"/>
                </a:solidFill>
              </a:rPr>
              <a:t>здобувачки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освіти</a:t>
            </a:r>
            <a:r>
              <a:rPr lang="ru-RU" sz="1693" b="1" dirty="0" smtClean="0">
                <a:solidFill>
                  <a:srgbClr val="002060"/>
                </a:solidFill>
              </a:rPr>
              <a:t> другого року </a:t>
            </a:r>
            <a:r>
              <a:rPr lang="ru-RU" sz="1693" b="1" dirty="0" err="1" smtClean="0">
                <a:solidFill>
                  <a:srgbClr val="002060"/>
                </a:solidFill>
              </a:rPr>
              <a:t>навчання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спеціальності</a:t>
            </a:r>
            <a:r>
              <a:rPr lang="ru-RU" sz="1693" b="1" dirty="0" smtClean="0">
                <a:solidFill>
                  <a:srgbClr val="002060"/>
                </a:solidFill>
              </a:rPr>
              <a:t> 223 </a:t>
            </a:r>
            <a:r>
              <a:rPr lang="ru-RU" sz="1693" b="1" dirty="0" err="1" smtClean="0">
                <a:solidFill>
                  <a:srgbClr val="002060"/>
                </a:solidFill>
              </a:rPr>
              <a:t>Медсестринство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освітньо-професійної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програми</a:t>
            </a:r>
            <a:r>
              <a:rPr lang="ru-RU" sz="1693" b="1" dirty="0" smtClean="0">
                <a:solidFill>
                  <a:srgbClr val="002060"/>
                </a:solidFill>
              </a:rPr>
              <a:t> </a:t>
            </a:r>
            <a:r>
              <a:rPr lang="ru-RU" sz="1693" b="1" dirty="0" err="1" smtClean="0">
                <a:solidFill>
                  <a:srgbClr val="002060"/>
                </a:solidFill>
              </a:rPr>
              <a:t>Лікувальна</a:t>
            </a:r>
            <a:r>
              <a:rPr lang="ru-RU" sz="1693" b="1" dirty="0" smtClean="0">
                <a:solidFill>
                  <a:srgbClr val="002060"/>
                </a:solidFill>
              </a:rPr>
              <a:t> справа взяла участь у </a:t>
            </a:r>
            <a:r>
              <a:rPr lang="en-US" sz="1693" b="1" dirty="0" smtClean="0">
                <a:solidFill>
                  <a:srgbClr val="002060"/>
                </a:solidFill>
              </a:rPr>
              <a:t>V</a:t>
            </a:r>
            <a:r>
              <a:rPr lang="uk-UA" sz="1693" b="1" dirty="0" smtClean="0">
                <a:solidFill>
                  <a:srgbClr val="002060"/>
                </a:solidFill>
              </a:rPr>
              <a:t>І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Міжнародній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студентській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конференції</a:t>
            </a:r>
            <a:r>
              <a:rPr lang="ru-RU" sz="1693" b="1" dirty="0">
                <a:solidFill>
                  <a:srgbClr val="002060"/>
                </a:solidFill>
              </a:rPr>
              <a:t> на </a:t>
            </a:r>
            <a:r>
              <a:rPr lang="ru-RU" sz="1693" b="1" dirty="0" err="1">
                <a:solidFill>
                  <a:srgbClr val="002060"/>
                </a:solidFill>
              </a:rPr>
              <a:t>базі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Подільського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err="1">
                <a:solidFill>
                  <a:srgbClr val="002060"/>
                </a:solidFill>
              </a:rPr>
              <a:t>коледжу</a:t>
            </a:r>
            <a:r>
              <a:rPr lang="ru-RU" sz="1693" b="1" dirty="0">
                <a:solidFill>
                  <a:srgbClr val="002060"/>
                </a:solidFill>
              </a:rPr>
              <a:t>. </a:t>
            </a:r>
            <a:r>
              <a:rPr lang="ru-RU" sz="1693" b="1" dirty="0" err="1">
                <a:solidFill>
                  <a:srgbClr val="002060"/>
                </a:solidFill>
              </a:rPr>
              <a:t>Доповідь</a:t>
            </a:r>
            <a:r>
              <a:rPr lang="ru-RU" sz="1693" b="1" dirty="0">
                <a:solidFill>
                  <a:srgbClr val="002060"/>
                </a:solidFill>
              </a:rPr>
              <a:t> </a:t>
            </a:r>
            <a:r>
              <a:rPr lang="ru-RU" sz="1693" b="1" dirty="0" smtClean="0">
                <a:solidFill>
                  <a:srgbClr val="002060"/>
                </a:solidFill>
              </a:rPr>
              <a:t>«ІНКЛЮЗИВНІ </a:t>
            </a:r>
            <a:r>
              <a:rPr lang="ru-RU" sz="1693" b="1" dirty="0">
                <a:solidFill>
                  <a:srgbClr val="002060"/>
                </a:solidFill>
              </a:rPr>
              <a:t>ТЕХНОЛОГІЇ В ОСВІТІ: МОЖЛИВОСТІ ТА </a:t>
            </a:r>
            <a:r>
              <a:rPr lang="ru-RU" sz="1693" b="1" dirty="0" err="1" smtClean="0">
                <a:solidFill>
                  <a:srgbClr val="002060"/>
                </a:solidFill>
              </a:rPr>
              <a:t>ОБМЕЖЕННЯ»</a:t>
            </a:r>
            <a:r>
              <a:rPr lang="ru-RU" sz="1693" b="1" dirty="0" err="1" smtClean="0">
                <a:solidFill>
                  <a:srgbClr val="FF0000"/>
                </a:solidFill>
              </a:rPr>
              <a:t>Науковий</a:t>
            </a:r>
            <a:r>
              <a:rPr lang="ru-RU" sz="1693" b="1" dirty="0" smtClean="0">
                <a:solidFill>
                  <a:srgbClr val="FF0000"/>
                </a:solidFill>
              </a:rPr>
              <a:t> </a:t>
            </a:r>
            <a:r>
              <a:rPr lang="ru-RU" sz="1693" b="1" dirty="0" err="1" smtClean="0">
                <a:solidFill>
                  <a:srgbClr val="FF0000"/>
                </a:solidFill>
              </a:rPr>
              <a:t>керівник</a:t>
            </a:r>
            <a:r>
              <a:rPr lang="ru-RU" sz="1693" b="1" dirty="0" smtClean="0">
                <a:solidFill>
                  <a:srgbClr val="FF0000"/>
                </a:solidFill>
              </a:rPr>
              <a:t> Анна ЯКУБОВСЬКА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8962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1757" y="180474"/>
            <a:ext cx="8193505" cy="966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82"/>
              </a:spcAft>
            </a:pPr>
            <a:endParaRPr lang="uk-UA" spc="-1" dirty="0">
              <a:solidFill>
                <a:srgbClr val="000000"/>
              </a:solidFill>
              <a:latin typeface="Arial"/>
            </a:endParaRPr>
          </a:p>
          <a:p>
            <a:pPr marL="130615" algn="ctr">
              <a:spcAft>
                <a:spcPts val="1282"/>
              </a:spcAft>
              <a:buClr>
                <a:srgbClr val="666666"/>
              </a:buClr>
              <a:buSzPct val="45000"/>
            </a:pPr>
            <a:r>
              <a:rPr lang="uk-UA" sz="2800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</a:t>
            </a:r>
            <a:r>
              <a:rPr lang="uk-UA" sz="2800" spc="-1" dirty="0" smtClean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айстер-клас «Творимо разом герб коледжу»</a:t>
            </a:r>
            <a:endParaRPr lang="uk-UA" sz="2800" spc="-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167" y="1729539"/>
            <a:ext cx="4383505" cy="3287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7212" y="1617702"/>
            <a:ext cx="3691448" cy="49219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46157" y="469232"/>
            <a:ext cx="813334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Юлію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ХРИСТОФОР,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здобувачка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другого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спеціальності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223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Медсестринство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освітньо-професійної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справа, яка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посіла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ІІІ </a:t>
            </a:r>
            <a:r>
              <a:rPr lang="ru-RU" sz="2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</a:t>
            </a:r>
            <a:r>
              <a:rPr lang="ru-RU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ІІ (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міському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Олімпіади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української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закладів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фахової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передвищої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Кам'янця-Подільського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273" y="2100448"/>
            <a:ext cx="4431632" cy="41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65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1757" y="180474"/>
            <a:ext cx="8193505" cy="1256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0615" algn="ctr">
              <a:spcAft>
                <a:spcPts val="1282"/>
              </a:spcAft>
              <a:buClr>
                <a:srgbClr val="666666"/>
              </a:buClr>
              <a:buSzPct val="45000"/>
            </a:pPr>
            <a:r>
              <a:rPr lang="uk-UA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Доєдналися до:</a:t>
            </a:r>
            <a:endParaRPr lang="uk-UA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1282"/>
              </a:spcAft>
            </a:pPr>
            <a:endParaRPr lang="uk-UA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30615" algn="ctr">
              <a:spcAft>
                <a:spcPts val="1282"/>
              </a:spcAft>
              <a:buClr>
                <a:srgbClr val="666666"/>
              </a:buClr>
              <a:buSzPct val="45000"/>
            </a:pPr>
            <a:r>
              <a:rPr lang="uk-UA" spc="-1" dirty="0" smtClean="0">
                <a:solidFill>
                  <a:srgbClr val="00206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Літературно-мистецької композиції «Звучи, рідна мово!»</a:t>
            </a:r>
            <a:endParaRPr lang="uk-UA" spc="-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1" y="1499520"/>
            <a:ext cx="7061584" cy="529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Екскурсія в Ботанічний сад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978" y="1359568"/>
            <a:ext cx="6608395" cy="49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2" y="15240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" name="Прямоугольник 642"/>
          <p:cNvSpPr/>
          <p:nvPr/>
        </p:nvSpPr>
        <p:spPr>
          <a:xfrm>
            <a:off x="2189748" y="2046316"/>
            <a:ext cx="4680284" cy="25509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spcBef>
                <a:spcPts val="686"/>
              </a:spcBef>
              <a:spcAft>
                <a:spcPts val="686"/>
              </a:spcAft>
            </a:pPr>
            <a:r>
              <a:rPr lang="uk-UA" sz="3386" b="1" spc="-1" dirty="0">
                <a:solidFill>
                  <a:srgbClr val="002060"/>
                </a:solidFill>
                <a:latin typeface="DejaVu Sans"/>
                <a:ea typeface="DejaVu Sans"/>
              </a:rPr>
              <a:t>Світлана</a:t>
            </a:r>
            <a:r>
              <a:rPr sz="3386" dirty="0">
                <a:solidFill>
                  <a:srgbClr val="002060"/>
                </a:solidFill>
              </a:rPr>
              <a:t/>
            </a:r>
            <a:br>
              <a:rPr sz="3386" dirty="0">
                <a:solidFill>
                  <a:srgbClr val="002060"/>
                </a:solidFill>
              </a:rPr>
            </a:br>
            <a:r>
              <a:rPr lang="uk-UA" sz="3386" b="1" spc="-1" dirty="0" err="1" smtClean="0">
                <a:solidFill>
                  <a:srgbClr val="002060"/>
                </a:solidFill>
                <a:latin typeface="DejaVu Sans"/>
                <a:ea typeface="DejaVu Sans"/>
              </a:rPr>
              <a:t>Богаченко</a:t>
            </a:r>
            <a:r>
              <a:rPr lang="uk-UA" sz="3386" b="1" spc="-1" dirty="0" smtClean="0">
                <a:solidFill>
                  <a:srgbClr val="002060"/>
                </a:solidFill>
                <a:latin typeface="DejaVu Sans"/>
                <a:ea typeface="DejaVu Sans"/>
              </a:rPr>
              <a:t> –  </a:t>
            </a:r>
            <a:r>
              <a:rPr sz="3386" dirty="0">
                <a:solidFill>
                  <a:srgbClr val="002060"/>
                </a:solidFill>
              </a:rPr>
              <a:t/>
            </a:r>
            <a:br>
              <a:rPr sz="3386" dirty="0">
                <a:solidFill>
                  <a:srgbClr val="002060"/>
                </a:solidFill>
              </a:rPr>
            </a:br>
            <a:r>
              <a:rPr lang="uk-UA" sz="2540" b="1" spc="-1" dirty="0">
                <a:solidFill>
                  <a:srgbClr val="002060"/>
                </a:solidFill>
                <a:latin typeface="DejaVu Sans"/>
                <a:ea typeface="DejaVu Sans"/>
              </a:rPr>
              <a:t> </a:t>
            </a:r>
            <a:r>
              <a:rPr sz="2540" dirty="0">
                <a:solidFill>
                  <a:srgbClr val="002060"/>
                </a:solidFill>
              </a:rPr>
              <a:t/>
            </a:r>
            <a:br>
              <a:rPr sz="2540" dirty="0">
                <a:solidFill>
                  <a:srgbClr val="002060"/>
                </a:solidFill>
              </a:rPr>
            </a:br>
            <a:r>
              <a:rPr lang="uk-UA" sz="2661" spc="-1" dirty="0">
                <a:solidFill>
                  <a:srgbClr val="002060"/>
                </a:solidFill>
                <a:latin typeface="DejaVu Sans"/>
                <a:ea typeface="DejaVu Sans"/>
              </a:rPr>
              <a:t>викладач англійської мови </a:t>
            </a:r>
            <a:r>
              <a:rPr sz="2661" dirty="0">
                <a:solidFill>
                  <a:srgbClr val="002060"/>
                </a:solidFill>
              </a:rPr>
              <a:t/>
            </a:r>
            <a:br>
              <a:rPr sz="2661" dirty="0">
                <a:solidFill>
                  <a:srgbClr val="002060"/>
                </a:solidFill>
              </a:rPr>
            </a:br>
            <a:r>
              <a:rPr lang="uk-UA" sz="2661" spc="-1" dirty="0">
                <a:solidFill>
                  <a:srgbClr val="002060"/>
                </a:solidFill>
                <a:latin typeface="DejaVu Sans"/>
                <a:ea typeface="DejaVu Sans"/>
              </a:rPr>
              <a:t>та зарубіжної літератури</a:t>
            </a:r>
            <a:endParaRPr lang="uk-UA" sz="2661" spc="-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87B579DD-234E-4B67-A6CF-F2C5B38B2274}" type="slidenum">
              <a:rPr/>
              <a:pPr/>
              <a:t>6</a:t>
            </a:fld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11238" t="13054" r="2017"/>
          <a:stretch/>
        </p:blipFill>
        <p:spPr>
          <a:xfrm>
            <a:off x="6835940" y="866273"/>
            <a:ext cx="3621506" cy="44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вишиванки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7196"/>
          <a:stretch/>
        </p:blipFill>
        <p:spPr>
          <a:xfrm>
            <a:off x="1021926" y="2358514"/>
            <a:ext cx="3935085" cy="2673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237" y="1581991"/>
            <a:ext cx="6817231" cy="383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5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7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u="sng" spc="-1" dirty="0">
                <a:solidFill>
                  <a:srgbClr val="002060"/>
                </a:solidFill>
                <a:latin typeface="DejaVu Sans"/>
              </a:rPr>
              <a:t>Самоосвіта</a:t>
            </a:r>
            <a:r>
              <a:rPr lang="uk-UA" spc="-1" dirty="0">
                <a:solidFill>
                  <a:srgbClr val="000000"/>
                </a:solidFill>
                <a:latin typeface="Arial"/>
              </a:rPr>
              <a:t/>
            </a:r>
            <a:br>
              <a:rPr lang="uk-UA" spc="-1" dirty="0">
                <a:solidFill>
                  <a:srgbClr val="000000"/>
                </a:solidFill>
                <a:latin typeface="Arial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183" t="3201" r="1623"/>
          <a:stretch/>
        </p:blipFill>
        <p:spPr>
          <a:xfrm>
            <a:off x="2093495" y="1744579"/>
            <a:ext cx="8482263" cy="46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3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8011" y="260649"/>
            <a:ext cx="9095873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600" b="1" dirty="0">
                <a:solidFill>
                  <a:srgbClr val="FF0000"/>
                </a:solidFill>
              </a:rPr>
              <a:t>До </a:t>
            </a:r>
            <a:r>
              <a:rPr lang="uk-UA" sz="3600" b="1" dirty="0" err="1">
                <a:solidFill>
                  <a:srgbClr val="FF0000"/>
                </a:solidFill>
              </a:rPr>
              <a:t>проєкту</a:t>
            </a:r>
            <a:r>
              <a:rPr lang="uk-UA" sz="3600" b="1" dirty="0">
                <a:solidFill>
                  <a:srgbClr val="FF0000"/>
                </a:solidFill>
              </a:rPr>
              <a:t> </a:t>
            </a:r>
            <a:r>
              <a:rPr lang="uk-UA" sz="3600" b="1" dirty="0" smtClean="0">
                <a:solidFill>
                  <a:srgbClr val="FF0000"/>
                </a:solidFill>
              </a:rPr>
              <a:t>рішення</a:t>
            </a:r>
          </a:p>
          <a:p>
            <a:pPr marL="0" indent="0">
              <a:buNone/>
            </a:pPr>
            <a:endParaRPr lang="uk-UA" sz="3600" b="1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ru-RU" sz="2000" dirty="0" err="1" smtClean="0"/>
              <a:t>Цикловій</a:t>
            </a:r>
            <a:r>
              <a:rPr lang="ru-RU" sz="2000" dirty="0" smtClean="0"/>
              <a:t> </a:t>
            </a:r>
            <a:r>
              <a:rPr lang="ru-RU" sz="2000" dirty="0" err="1"/>
              <a:t>комісії</a:t>
            </a:r>
            <a:r>
              <a:rPr lang="ru-RU" sz="2000" dirty="0"/>
              <a:t> </a:t>
            </a:r>
            <a:r>
              <a:rPr lang="ru-RU" sz="2000" dirty="0" err="1"/>
              <a:t>прадовжити</a:t>
            </a:r>
            <a:r>
              <a:rPr lang="ru-RU" sz="2000" dirty="0"/>
              <a:t> </a:t>
            </a:r>
            <a:r>
              <a:rPr lang="ru-RU" sz="2000" dirty="0" err="1"/>
              <a:t>працювати</a:t>
            </a:r>
            <a:r>
              <a:rPr lang="ru-RU" sz="2000" dirty="0"/>
              <a:t> над </a:t>
            </a:r>
            <a:r>
              <a:rPr lang="ru-RU" sz="2000" dirty="0" err="1"/>
              <a:t>проблемо</a:t>
            </a:r>
            <a:r>
              <a:rPr lang="ru-RU" sz="2000" dirty="0"/>
              <a:t> </a:t>
            </a:r>
            <a:r>
              <a:rPr lang="ru-RU" sz="2000" dirty="0" smtClean="0"/>
              <a:t>«</a:t>
            </a:r>
            <a:r>
              <a:rPr lang="ru-RU" sz="2000" dirty="0" err="1" smtClean="0"/>
              <a:t>Формування</a:t>
            </a:r>
            <a:r>
              <a:rPr lang="ru-RU" sz="2000" dirty="0" smtClean="0"/>
              <a:t> </a:t>
            </a:r>
            <a:r>
              <a:rPr lang="en-US" sz="2000" dirty="0"/>
              <a:t>Soft Skills </a:t>
            </a:r>
            <a:r>
              <a:rPr lang="ru-RU" sz="2000" dirty="0"/>
              <a:t>та </a:t>
            </a:r>
            <a:r>
              <a:rPr lang="en-US" sz="2000" dirty="0"/>
              <a:t>Hard Skills </a:t>
            </a:r>
            <a:r>
              <a:rPr lang="ru-RU" sz="2000" dirty="0"/>
              <a:t>через </a:t>
            </a:r>
            <a:r>
              <a:rPr lang="ru-RU" sz="2000" dirty="0" err="1"/>
              <a:t>оновлення</a:t>
            </a:r>
            <a:r>
              <a:rPr lang="ru-RU" sz="2000" dirty="0"/>
              <a:t> </a:t>
            </a:r>
            <a:r>
              <a:rPr lang="ru-RU" sz="2000" dirty="0" err="1"/>
              <a:t>змісту</a:t>
            </a:r>
            <a:r>
              <a:rPr lang="ru-RU" sz="2000" dirty="0"/>
              <a:t> </a:t>
            </a:r>
            <a:r>
              <a:rPr lang="ru-RU" sz="2000" dirty="0" err="1"/>
              <a:t>освіти</a:t>
            </a:r>
            <a:r>
              <a:rPr lang="ru-RU" sz="2000" dirty="0"/>
              <a:t>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воєнного</a:t>
            </a:r>
            <a:r>
              <a:rPr lang="ru-RU" sz="2000" dirty="0"/>
              <a:t> стану на </a:t>
            </a:r>
            <a:r>
              <a:rPr lang="ru-RU" sz="2000" dirty="0" err="1"/>
              <a:t>заняттях</a:t>
            </a:r>
            <a:r>
              <a:rPr lang="ru-RU" sz="2000" dirty="0"/>
              <a:t> </a:t>
            </a:r>
            <a:r>
              <a:rPr lang="ru-RU" sz="2000" dirty="0" err="1"/>
              <a:t>циклової</a:t>
            </a:r>
            <a:r>
              <a:rPr lang="ru-RU" sz="2000" dirty="0"/>
              <a:t> </a:t>
            </a:r>
            <a:r>
              <a:rPr lang="ru-RU" sz="2000" dirty="0" err="1"/>
              <a:t>комісії</a:t>
            </a:r>
            <a:r>
              <a:rPr lang="ru-RU" sz="2000" dirty="0"/>
              <a:t> </a:t>
            </a:r>
            <a:r>
              <a:rPr lang="ru-RU" sz="2000" dirty="0" err="1"/>
              <a:t>предметів</a:t>
            </a:r>
            <a:r>
              <a:rPr lang="ru-RU" sz="2000" dirty="0"/>
              <a:t> </a:t>
            </a:r>
            <a:r>
              <a:rPr lang="ru-RU" sz="2000" dirty="0" err="1"/>
              <a:t>профільної</a:t>
            </a:r>
            <a:r>
              <a:rPr lang="ru-RU" sz="2000" dirty="0"/>
              <a:t> </a:t>
            </a:r>
            <a:r>
              <a:rPr lang="ru-RU" sz="2000" dirty="0" err="1"/>
              <a:t>підготовки</a:t>
            </a:r>
            <a:r>
              <a:rPr lang="ru-RU" sz="2000" dirty="0"/>
              <a:t> та </a:t>
            </a:r>
            <a:r>
              <a:rPr lang="ru-RU" sz="2000" dirty="0" err="1"/>
              <a:t>освітніх</a:t>
            </a:r>
            <a:r>
              <a:rPr lang="ru-RU" sz="2000" dirty="0"/>
              <a:t> </a:t>
            </a:r>
            <a:r>
              <a:rPr lang="ru-RU" sz="2000" dirty="0" err="1"/>
              <a:t>компонентів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формують</a:t>
            </a:r>
            <a:r>
              <a:rPr lang="ru-RU" sz="2000" dirty="0"/>
              <a:t> </a:t>
            </a:r>
            <a:r>
              <a:rPr lang="ru-RU" sz="2000" dirty="0" err="1"/>
              <a:t>загальні</a:t>
            </a:r>
            <a:r>
              <a:rPr lang="ru-RU" sz="2000" dirty="0"/>
              <a:t> </a:t>
            </a:r>
            <a:r>
              <a:rPr lang="ru-RU" sz="2000" dirty="0" err="1"/>
              <a:t>компетентності</a:t>
            </a:r>
            <a:r>
              <a:rPr lang="ru-RU" sz="2000" dirty="0"/>
              <a:t> </a:t>
            </a:r>
            <a:r>
              <a:rPr lang="ru-RU" sz="2000" dirty="0" err="1"/>
              <a:t>гуманітарного</a:t>
            </a:r>
            <a:r>
              <a:rPr lang="ru-RU" sz="2000" dirty="0"/>
              <a:t> </a:t>
            </a:r>
            <a:r>
              <a:rPr lang="ru-RU" sz="2000" dirty="0" err="1" smtClean="0"/>
              <a:t>спрямування</a:t>
            </a:r>
            <a:r>
              <a:rPr lang="ru-RU" sz="2000" dirty="0" smtClean="0"/>
              <a:t>», </a:t>
            </a:r>
            <a:r>
              <a:rPr lang="ru-RU" sz="2000" dirty="0" err="1" smtClean="0"/>
              <a:t>прикладати</a:t>
            </a:r>
            <a:r>
              <a:rPr lang="ru-RU" sz="2000" dirty="0" smtClean="0"/>
              <a:t> максимум </a:t>
            </a:r>
            <a:r>
              <a:rPr lang="ru-RU" sz="2000" dirty="0" err="1" smtClean="0"/>
              <a:t>зусиль</a:t>
            </a:r>
            <a:r>
              <a:rPr lang="ru-RU" sz="2000" dirty="0" smtClean="0"/>
              <a:t> для </a:t>
            </a:r>
            <a:r>
              <a:rPr lang="ru-RU" sz="2000" dirty="0" err="1" smtClean="0"/>
              <a:t>покращення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якості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процесу</a:t>
            </a:r>
            <a:r>
              <a:rPr lang="ru-RU" sz="2000" dirty="0" smtClean="0"/>
              <a:t>.</a:t>
            </a:r>
          </a:p>
          <a:p>
            <a:pPr algn="just">
              <a:buFontTx/>
              <a:buChar char="-"/>
            </a:pPr>
            <a:r>
              <a:rPr lang="uk-UA" sz="2000" dirty="0" smtClean="0"/>
              <a:t>Затвердити посібник «</a:t>
            </a:r>
            <a:r>
              <a:rPr lang="ru-RU" sz="2000" dirty="0" err="1"/>
              <a:t>Методичні</a:t>
            </a:r>
            <a:r>
              <a:rPr lang="ru-RU" sz="2000" dirty="0"/>
              <a:t> </a:t>
            </a:r>
            <a:r>
              <a:rPr lang="ru-RU" sz="2000" dirty="0" err="1"/>
              <a:t>рекомендації</a:t>
            </a:r>
            <a:r>
              <a:rPr lang="ru-RU" sz="2000" dirty="0"/>
              <a:t> для </a:t>
            </a:r>
            <a:r>
              <a:rPr lang="ru-RU" sz="2000" dirty="0" err="1"/>
              <a:t>забезпечення</a:t>
            </a:r>
            <a:r>
              <a:rPr lang="ru-RU" sz="2000" dirty="0"/>
              <a:t> </a:t>
            </a:r>
            <a:r>
              <a:rPr lang="ru-RU" sz="2000" dirty="0" err="1"/>
              <a:t>змістовного</a:t>
            </a:r>
            <a:r>
              <a:rPr lang="ru-RU" sz="2000" dirty="0"/>
              <a:t> модуля «</a:t>
            </a:r>
            <a:r>
              <a:rPr lang="ru-RU" sz="2000" dirty="0" err="1"/>
              <a:t>Системи</a:t>
            </a:r>
            <a:r>
              <a:rPr lang="ru-RU" sz="2000" dirty="0"/>
              <a:t> </a:t>
            </a:r>
            <a:r>
              <a:rPr lang="ru-RU" sz="2000" dirty="0" err="1"/>
              <a:t>організму</a:t>
            </a:r>
            <a:r>
              <a:rPr lang="ru-RU" sz="2000" dirty="0"/>
              <a:t> та </a:t>
            </a:r>
            <a:r>
              <a:rPr lang="ru-RU" sz="2000" dirty="0" err="1"/>
              <a:t>їх</a:t>
            </a:r>
            <a:r>
              <a:rPr lang="ru-RU" sz="2000" dirty="0"/>
              <a:t> </a:t>
            </a:r>
            <a:r>
              <a:rPr lang="ru-RU" sz="2000" dirty="0" err="1"/>
              <a:t>хвороби</a:t>
            </a:r>
            <a:r>
              <a:rPr lang="ru-RU" sz="2000" dirty="0" smtClean="0"/>
              <a:t>»». 40 с.</a:t>
            </a:r>
            <a:r>
              <a:rPr lang="uk-UA" sz="2000" dirty="0" smtClean="0"/>
              <a:t> </a:t>
            </a:r>
            <a:r>
              <a:rPr lang="uk-UA" sz="2000" dirty="0" err="1"/>
              <a:t>Буйницької</a:t>
            </a:r>
            <a:r>
              <a:rPr lang="uk-UA" sz="2000" dirty="0"/>
              <a:t> Лариси </a:t>
            </a:r>
            <a:r>
              <a:rPr lang="uk-UA" sz="2000" dirty="0" smtClean="0"/>
              <a:t>Володимирівни, викладача англійської мови та англійської мови за професійним спрямуванням. </a:t>
            </a:r>
          </a:p>
          <a:p>
            <a:pPr algn="just">
              <a:buFontTx/>
              <a:buChar char="-"/>
            </a:pPr>
            <a:r>
              <a:rPr lang="uk-UA" sz="2000" dirty="0" smtClean="0"/>
              <a:t>Підвищувати </a:t>
            </a:r>
            <a:r>
              <a:rPr lang="uk-UA" sz="2000" dirty="0"/>
              <a:t>педагогічну </a:t>
            </a:r>
            <a:r>
              <a:rPr lang="uk-UA" sz="2000" dirty="0" smtClean="0"/>
              <a:t>майстерність викладачів циклової комісії </a:t>
            </a:r>
            <a:r>
              <a:rPr lang="uk-UA" sz="2000" dirty="0"/>
              <a:t>шляхом </a:t>
            </a:r>
            <a:r>
              <a:rPr lang="uk-UA" sz="2000" dirty="0" err="1"/>
              <a:t>взаємовідвідування</a:t>
            </a:r>
            <a:r>
              <a:rPr lang="uk-UA" sz="2000" dirty="0"/>
              <a:t> та </a:t>
            </a:r>
            <a:r>
              <a:rPr lang="uk-UA" sz="2000" dirty="0" smtClean="0"/>
              <a:t>  участі </a:t>
            </a:r>
            <a:r>
              <a:rPr lang="uk-UA" sz="2000" dirty="0"/>
              <a:t>у </a:t>
            </a:r>
            <a:r>
              <a:rPr lang="uk-UA" sz="2000" dirty="0" smtClean="0"/>
              <a:t>   </a:t>
            </a:r>
            <a:r>
              <a:rPr lang="uk-UA" sz="2000" dirty="0" err="1" smtClean="0"/>
              <a:t>вебінарах</a:t>
            </a:r>
            <a:r>
              <a:rPr lang="uk-UA" sz="2000" dirty="0"/>
              <a:t>, семінарах та конференціях, в тому числі Міжнародних.</a:t>
            </a:r>
          </a:p>
          <a:p>
            <a:pPr marL="0" indent="0" algn="just">
              <a:buNone/>
            </a:pPr>
            <a:r>
              <a:rPr lang="uk-UA" sz="2000" dirty="0" smtClean="0"/>
              <a:t> </a:t>
            </a:r>
            <a:endParaRPr lang="ru-RU" sz="2000" dirty="0"/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2242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7400" y="1066800"/>
            <a:ext cx="8153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>
                <a:solidFill>
                  <a:srgbClr val="FFC000"/>
                </a:solidFill>
              </a:rPr>
              <a:t>«Щоб запалити, треба горіти»</a:t>
            </a:r>
          </a:p>
          <a:p>
            <a:r>
              <a:rPr lang="uk-UA" sz="4400" dirty="0"/>
              <a:t> </a:t>
            </a:r>
          </a:p>
          <a:p>
            <a:pPr algn="ctr"/>
            <a:r>
              <a:rPr lang="uk-UA" sz="4400" dirty="0">
                <a:solidFill>
                  <a:srgbClr val="0033CC"/>
                </a:solidFill>
              </a:rPr>
              <a:t>Запалює сумлінна і всебічна підготовленість до </a:t>
            </a:r>
            <a:r>
              <a:rPr lang="uk-UA" sz="4400" dirty="0" smtClean="0">
                <a:solidFill>
                  <a:srgbClr val="0033CC"/>
                </a:solidFill>
              </a:rPr>
              <a:t>заняття, </a:t>
            </a:r>
            <a:r>
              <a:rPr lang="uk-UA" sz="4400" dirty="0">
                <a:solidFill>
                  <a:srgbClr val="0033CC"/>
                </a:solidFill>
              </a:rPr>
              <a:t>емоційна щедрість </a:t>
            </a:r>
            <a:r>
              <a:rPr lang="uk-UA" sz="4400" dirty="0" smtClean="0">
                <a:solidFill>
                  <a:srgbClr val="0033CC"/>
                </a:solidFill>
              </a:rPr>
              <a:t>викладача, </a:t>
            </a:r>
            <a:r>
              <a:rPr lang="uk-UA" sz="4400" dirty="0">
                <a:solidFill>
                  <a:srgbClr val="0033CC"/>
                </a:solidFill>
              </a:rPr>
              <a:t>його захопленість.</a:t>
            </a:r>
          </a:p>
        </p:txBody>
      </p:sp>
    </p:spTree>
    <p:extLst>
      <p:ext uri="{BB962C8B-B14F-4D97-AF65-F5344CB8AC3E}">
        <p14:creationId xmlns:p14="http://schemas.microsoft.com/office/powerpoint/2010/main" val="70876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БІБЛІО Альтанка: Мирного неба тобі Україно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68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1524066" y="543798"/>
            <a:ext cx="10448401" cy="302027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uk-UA" sz="2903" b="1" spc="-1" dirty="0">
                <a:solidFill>
                  <a:srgbClr val="333333"/>
                </a:solidFill>
                <a:latin typeface="DejaVu Math TeX Gyre"/>
              </a:rPr>
              <a:t>Підготувала </a:t>
            </a:r>
            <a:r>
              <a:rPr sz="2903" dirty="0"/>
              <a:t/>
            </a:r>
            <a:br>
              <a:rPr sz="2903" dirty="0"/>
            </a:b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робочу програму  предмета </a:t>
            </a:r>
            <a:r>
              <a:rPr lang="uk-UA" sz="2540" b="1" spc="-1" dirty="0">
                <a:solidFill>
                  <a:srgbClr val="333333"/>
                </a:solidFill>
                <a:latin typeface="DejaVu Math TeX Gyre"/>
              </a:rPr>
              <a:t>Зарубіжна література</a:t>
            </a: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. </a:t>
            </a:r>
            <a:r>
              <a:rPr sz="2540" dirty="0"/>
              <a:t/>
            </a:r>
            <a:br>
              <a:rPr sz="2540" dirty="0"/>
            </a:b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Робочу програму предмета та освітнього компонента </a:t>
            </a:r>
            <a:r>
              <a:rPr lang="uk-UA" sz="2540" b="1" spc="-1" dirty="0">
                <a:solidFill>
                  <a:srgbClr val="333333"/>
                </a:solidFill>
                <a:latin typeface="DejaVu Math TeX Gyre"/>
              </a:rPr>
              <a:t>Англійська мова, Англійська мова</a:t>
            </a: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 (за професійним спрямування).</a:t>
            </a:r>
            <a:r>
              <a:rPr sz="2540" dirty="0"/>
              <a:t/>
            </a:r>
            <a:br>
              <a:rPr sz="2540" dirty="0"/>
            </a:b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Розробила до кожного заняття навчально-методичне забезпечення.</a:t>
            </a:r>
            <a:r>
              <a:rPr sz="2540" dirty="0"/>
              <a:t/>
            </a:r>
            <a:br>
              <a:rPr sz="2540" dirty="0"/>
            </a:br>
            <a:r>
              <a:rPr lang="uk-UA" sz="2540" spc="-1" dirty="0">
                <a:solidFill>
                  <a:srgbClr val="333333"/>
                </a:solidFill>
                <a:latin typeface="DejaVu Math TeX Gyre"/>
              </a:rPr>
              <a:t> </a:t>
            </a:r>
            <a:endParaRPr lang="uk-UA" sz="2540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2" name="Рисунок 651"/>
          <p:cNvPicPr/>
          <p:nvPr/>
        </p:nvPicPr>
        <p:blipFill>
          <a:blip r:embed="rId3"/>
          <a:stretch/>
        </p:blipFill>
        <p:spPr>
          <a:xfrm>
            <a:off x="8272554" y="3629816"/>
            <a:ext cx="2176061" cy="3117802"/>
          </a:xfrm>
          <a:prstGeom prst="rect">
            <a:avLst/>
          </a:prstGeom>
          <a:ln w="18000">
            <a:noFill/>
          </a:ln>
        </p:spPr>
      </p:pic>
      <p:pic>
        <p:nvPicPr>
          <p:cNvPr id="653" name="Рисунок 652"/>
          <p:cNvPicPr/>
          <p:nvPr/>
        </p:nvPicPr>
        <p:blipFill>
          <a:blip r:embed="rId4" cstate="print"/>
          <a:stretch/>
        </p:blipFill>
        <p:spPr>
          <a:xfrm>
            <a:off x="2177146" y="3700784"/>
            <a:ext cx="1784213" cy="2771234"/>
          </a:xfrm>
          <a:prstGeom prst="rect">
            <a:avLst/>
          </a:prstGeom>
          <a:ln w="18000">
            <a:noFill/>
          </a:ln>
        </p:spPr>
      </p:pic>
      <p:pic>
        <p:nvPicPr>
          <p:cNvPr id="654" name="Рисунок 653"/>
          <p:cNvPicPr/>
          <p:nvPr/>
        </p:nvPicPr>
        <p:blipFill>
          <a:blip r:embed="rId5" cstate="print"/>
          <a:stretch/>
        </p:blipFill>
        <p:spPr>
          <a:xfrm>
            <a:off x="6513593" y="3700784"/>
            <a:ext cx="1540397" cy="2201749"/>
          </a:xfrm>
          <a:prstGeom prst="rect">
            <a:avLst/>
          </a:prstGeom>
          <a:ln w="18000">
            <a:noFill/>
          </a:ln>
        </p:spPr>
      </p:pic>
      <p:pic>
        <p:nvPicPr>
          <p:cNvPr id="655" name="Рисунок 654"/>
          <p:cNvPicPr/>
          <p:nvPr/>
        </p:nvPicPr>
        <p:blipFill>
          <a:blip r:embed="rId6"/>
          <a:stretch/>
        </p:blipFill>
        <p:spPr>
          <a:xfrm>
            <a:off x="4571770" y="4136170"/>
            <a:ext cx="1648373" cy="2295357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B70B8570-1B93-4F40-B691-FA6BFBF963E5}" type="slidenum">
              <a:rPr/>
              <a:p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16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35600" y="217693"/>
            <a:ext cx="10448401" cy="1087595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uk-UA" sz="3628" b="1" spc="-1">
                <a:solidFill>
                  <a:srgbClr val="333333"/>
                </a:solidFill>
                <a:latin typeface="DejaVu Sans"/>
              </a:rPr>
              <a:t>Використовую інтернет ресурси</a:t>
            </a:r>
            <a:r>
              <a:rPr sz="3628"/>
              <a:t/>
            </a:r>
            <a:br>
              <a:rPr sz="3628"/>
            </a:br>
            <a:endParaRPr lang="uk-UA" sz="3628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57" name="Рисунок 656"/>
          <p:cNvPicPr/>
          <p:nvPr/>
        </p:nvPicPr>
        <p:blipFill>
          <a:blip r:embed="rId3"/>
          <a:stretch/>
        </p:blipFill>
        <p:spPr>
          <a:xfrm>
            <a:off x="1214942" y="1088466"/>
            <a:ext cx="3791344" cy="3220988"/>
          </a:xfrm>
          <a:prstGeom prst="rect">
            <a:avLst/>
          </a:prstGeom>
          <a:ln w="18000">
            <a:noFill/>
          </a:ln>
        </p:spPr>
      </p:pic>
      <p:pic>
        <p:nvPicPr>
          <p:cNvPr id="658" name="Рисунок 657"/>
          <p:cNvPicPr/>
          <p:nvPr/>
        </p:nvPicPr>
        <p:blipFill>
          <a:blip r:embed="rId4"/>
          <a:stretch/>
        </p:blipFill>
        <p:spPr>
          <a:xfrm>
            <a:off x="7837168" y="1394978"/>
            <a:ext cx="3482220" cy="2958015"/>
          </a:xfrm>
          <a:prstGeom prst="rect">
            <a:avLst/>
          </a:prstGeom>
          <a:ln w="18000">
            <a:noFill/>
          </a:ln>
        </p:spPr>
      </p:pic>
      <p:pic>
        <p:nvPicPr>
          <p:cNvPr id="659" name="Рисунок 658"/>
          <p:cNvPicPr/>
          <p:nvPr/>
        </p:nvPicPr>
        <p:blipFill>
          <a:blip r:embed="rId5"/>
          <a:stretch/>
        </p:blipFill>
        <p:spPr>
          <a:xfrm>
            <a:off x="2830225" y="4254595"/>
            <a:ext cx="1740675" cy="2601869"/>
          </a:xfrm>
          <a:prstGeom prst="rect">
            <a:avLst/>
          </a:prstGeom>
          <a:ln w="18000">
            <a:noFill/>
          </a:ln>
        </p:spPr>
      </p:pic>
      <p:pic>
        <p:nvPicPr>
          <p:cNvPr id="660" name="Рисунок 659"/>
          <p:cNvPicPr/>
          <p:nvPr/>
        </p:nvPicPr>
        <p:blipFill>
          <a:blip r:embed="rId6"/>
          <a:stretch/>
        </p:blipFill>
        <p:spPr>
          <a:xfrm>
            <a:off x="5074641" y="2060248"/>
            <a:ext cx="2761656" cy="3816597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76D48CE6-2E0C-49BC-9EC9-CED63B269C21}" type="slidenum">
              <a:rPr/>
              <a:p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806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атріотичні фони для презентацій Україна в українському стилі | Інші  методичні матеріали. Різ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058" y="0"/>
            <a:ext cx="12277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1" name="PlaceHolder 1"/>
          <p:cNvSpPr>
            <a:spLocks noGrp="1"/>
          </p:cNvSpPr>
          <p:nvPr>
            <p:ph type="title"/>
          </p:nvPr>
        </p:nvSpPr>
        <p:spPr>
          <a:xfrm>
            <a:off x="1306373" y="71839"/>
            <a:ext cx="9577629" cy="4716976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marL="261230" algn="ctr">
              <a:lnSpc>
                <a:spcPct val="100000"/>
              </a:lnSpc>
              <a:tabLst>
                <a:tab pos="0" algn="l"/>
              </a:tabLst>
            </a:pPr>
            <a:r>
              <a:rPr lang="uk-UA" sz="3144" b="1" u="sng" spc="-1" dirty="0">
                <a:solidFill>
                  <a:srgbClr val="333333"/>
                </a:solidFill>
                <a:latin typeface="DejaVu Sans"/>
              </a:rPr>
              <a:t>Підготувала:</a:t>
            </a:r>
            <a:r>
              <a:rPr sz="3144" dirty="0"/>
              <a:t/>
            </a:r>
            <a:br>
              <a:rPr sz="3144" dirty="0"/>
            </a:br>
            <a:r>
              <a:rPr sz="3144" dirty="0"/>
              <a:t/>
            </a:r>
            <a:br>
              <a:rPr sz="3144" dirty="0"/>
            </a:br>
            <a:r>
              <a:rPr lang="uk-UA" sz="3144" b="1" spc="-1" dirty="0">
                <a:solidFill>
                  <a:srgbClr val="333333"/>
                </a:solidFill>
                <a:latin typeface="DejaVu Sans"/>
              </a:rPr>
              <a:t> Доповідь на </a:t>
            </a:r>
            <a:r>
              <a:rPr lang="uk-UA" sz="3144" b="1" spc="-1" dirty="0" smtClean="0">
                <a:solidFill>
                  <a:srgbClr val="333333"/>
                </a:solidFill>
                <a:latin typeface="DejaVu Sans"/>
              </a:rPr>
              <a:t>тему</a:t>
            </a:r>
            <a:r>
              <a:rPr lang="uk-UA" sz="3144" spc="-1" dirty="0" smtClean="0">
                <a:solidFill>
                  <a:srgbClr val="333333"/>
                </a:solidFill>
                <a:latin typeface="DejaVu Sans"/>
              </a:rPr>
              <a:t> </a:t>
            </a:r>
            <a:r>
              <a:rPr sz="3144" dirty="0"/>
              <a:t/>
            </a:r>
            <a:br>
              <a:rPr sz="3144" dirty="0"/>
            </a:br>
            <a:r>
              <a:rPr lang="uk-UA" sz="3144" spc="-1" dirty="0">
                <a:solidFill>
                  <a:srgbClr val="333333"/>
                </a:solidFill>
                <a:latin typeface="DejaVu Sans"/>
              </a:rPr>
              <a:t>“Формування інформаційної компетентності на заняттях англійської мови”</a:t>
            </a:r>
            <a:r>
              <a:rPr sz="3144" dirty="0"/>
              <a:t/>
            </a:r>
            <a:br>
              <a:rPr sz="3144" dirty="0"/>
            </a:br>
            <a:r>
              <a:rPr lang="uk-UA" sz="3144" b="1" spc="-1" dirty="0">
                <a:solidFill>
                  <a:srgbClr val="333333"/>
                </a:solidFill>
                <a:latin typeface="DejaVu Sans"/>
              </a:rPr>
              <a:t> Методичну розробку на </a:t>
            </a:r>
            <a:r>
              <a:rPr lang="uk-UA" sz="3144" b="1" spc="-1" dirty="0" smtClean="0">
                <a:solidFill>
                  <a:srgbClr val="333333"/>
                </a:solidFill>
                <a:latin typeface="DejaVu Sans"/>
              </a:rPr>
              <a:t>тему</a:t>
            </a:r>
            <a:r>
              <a:rPr lang="uk-UA" sz="3144" spc="-1" dirty="0" smtClean="0">
                <a:solidFill>
                  <a:srgbClr val="333333"/>
                </a:solidFill>
                <a:latin typeface="DejaVu Sans"/>
              </a:rPr>
              <a:t> </a:t>
            </a:r>
            <a:r>
              <a:rPr sz="3144" dirty="0"/>
              <a:t/>
            </a:r>
            <a:br>
              <a:rPr sz="3144" dirty="0"/>
            </a:br>
            <a:r>
              <a:rPr lang="uk-UA" sz="3144" spc="-1" dirty="0">
                <a:solidFill>
                  <a:srgbClr val="333333"/>
                </a:solidFill>
                <a:latin typeface="DejaVu Sans"/>
              </a:rPr>
              <a:t>«Спорт, види спорту. Спортивні ігри» </a:t>
            </a:r>
            <a:endParaRPr lang="uk-UA" sz="3144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2" name="Рисунок 661"/>
          <p:cNvPicPr/>
          <p:nvPr/>
        </p:nvPicPr>
        <p:blipFill>
          <a:blip r:embed="rId3"/>
          <a:stretch/>
        </p:blipFill>
        <p:spPr>
          <a:xfrm>
            <a:off x="3899534" y="4752677"/>
            <a:ext cx="4807536" cy="1777247"/>
          </a:xfrm>
          <a:prstGeom prst="rect">
            <a:avLst/>
          </a:prstGeom>
          <a:ln w="180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sldNum" idx="4294967295"/>
          </p:nvPr>
        </p:nvSpPr>
        <p:spPr/>
        <p:txBody>
          <a:bodyPr/>
          <a:lstStyle/>
          <a:p>
            <a:fld id="{318E0C39-9EDA-42B4-BD0C-F1C072AABB90}" type="slidenum">
              <a:rPr/>
              <a:p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95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1300</Words>
  <Application>Microsoft Office PowerPoint</Application>
  <PresentationFormat>Широкоэкранный</PresentationFormat>
  <Paragraphs>173</Paragraphs>
  <Slides>64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9" baseType="lpstr">
      <vt:lpstr>Arial</vt:lpstr>
      <vt:lpstr>Bahnschrift Light</vt:lpstr>
      <vt:lpstr>Bahnschrift SemiBold</vt:lpstr>
      <vt:lpstr>BrowalliaUPC</vt:lpstr>
      <vt:lpstr>Calibri</vt:lpstr>
      <vt:lpstr>Calibri Light</vt:lpstr>
      <vt:lpstr>DejaVu Math TeX Gyre</vt:lpstr>
      <vt:lpstr>DejaVu Sans</vt:lpstr>
      <vt:lpstr>Evolventa</vt:lpstr>
      <vt:lpstr>Monotype Corsiva</vt:lpstr>
      <vt:lpstr>Segoe Print</vt:lpstr>
      <vt:lpstr>SimSun-ExtG</vt:lpstr>
      <vt:lpstr>Sitka Heading</vt:lpstr>
      <vt:lpstr>Times New Roman</vt:lpstr>
      <vt:lpstr>Тема Office</vt:lpstr>
      <vt:lpstr>Презентация PowerPoint</vt:lpstr>
      <vt:lpstr>Презентация PowerPoint</vt:lpstr>
      <vt:lpstr>Єдиний шлях, що веде до знань - це діяльність.        Бернард Шоу Людина освічена та, яка знає, де знайти те, чого вона не знає.        Георг Зіммель </vt:lpstr>
      <vt:lpstr>Презентация PowerPoint</vt:lpstr>
      <vt:lpstr>Досягнення комісії  за 2024 - 2025 навчальний рік</vt:lpstr>
      <vt:lpstr>Презентация PowerPoint</vt:lpstr>
      <vt:lpstr>Підготувала  робочу програму  предмета Зарубіжна література.  Робочу програму предмета та освітнього компонента Англійська мова, Англійська мова (за професійним спрямування). Розробила до кожного заняття навчально-методичне забезпечення.  </vt:lpstr>
      <vt:lpstr>Використовую інтернет ресурси </vt:lpstr>
      <vt:lpstr>Підготувала:   Доповідь на тему  “Формування інформаційної компетентності на заняттях англійської мови”  Методичну розробку на тему  «Спорт, види спорту. Спортивні ігри» </vt:lpstr>
      <vt:lpstr>Робота керівника академічної групи IIфВ/Л</vt:lpstr>
      <vt:lpstr>Презентация PowerPoint</vt:lpstr>
      <vt:lpstr>Презентация PowerPoint</vt:lpstr>
      <vt:lpstr>Брали активну участь у різноманітних олімпіадах та конкурсах</vt:lpstr>
      <vt:lpstr>Виховна година до  Всесвітнього дня здоровʼя</vt:lpstr>
      <vt:lpstr>Відвідали відкриту виховну годину присвячену Всесвітньому тижню імунізації,  керівник проєкту Ткач Лариса Іванівна</vt:lpstr>
      <vt:lpstr>7 травня 2025р. провела відкриту виховну годину для здобувачів освіти другого року навчання  на тему «День Європи в Україні. Спільні цінності та ідеї»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Заняття з англійської мови просто неба…    Літній формат: граємо й вивчаємо!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Керівник академічної групи І ф В</vt:lpstr>
      <vt:lpstr>Презентация PowerPoint</vt:lpstr>
      <vt:lpstr>Презентация PowerPoint</vt:lpstr>
      <vt:lpstr>Презентация PowerPoint</vt:lpstr>
      <vt:lpstr>Презентация PowerPoint</vt:lpstr>
      <vt:lpstr> Сертифікати та курси підвищення кваліфікації – 65 годин</vt:lpstr>
      <vt:lpstr>Організація та проведення ХХV Міжнародного конкурсу  з української мови імені Петра Яцика</vt:lpstr>
      <vt:lpstr>Організація та написання Радіодиктанту національної єдності</vt:lpstr>
      <vt:lpstr>Організація олімпіади з англійської мови для здобувачів фахової передвищої освіти ІІ року навчання</vt:lpstr>
      <vt:lpstr>Участь у засіданні МАЛОЇ АКАДЕМІЇ НАУК І місце – Роман МОШАК   ІІ місце  - Анастасія ПАЦАЙ та Анастасія БИЧКОВА </vt:lpstr>
      <vt:lpstr>УЧАСТЬ У РЕГІОНАЛЬНІЙ СТУДЕНТСЬКІЙ НАУКОВО-ПРАКТИЧНІЙ КОНФЕРЕНЦІЇ </vt:lpstr>
      <vt:lpstr>Виховний захід «Ліга талантів» </vt:lpstr>
      <vt:lpstr>Участь у вечорі поезії до 95-річчя Ліни Костенко «Поетеса епохи» у Центральній міській бібліотеці імені Костя Солухи в межах Національного тижня читання поезій</vt:lpstr>
      <vt:lpstr>#ДЕНЬ_ВИШИВАНКИ_2025 </vt:lpstr>
      <vt:lpstr>Керівник академічної  групи</vt:lpstr>
      <vt:lpstr> Алла МЕЛЬНИК -  викладач української літератури та іноземної мови, спеціаліст вищої кваліфікаційної категорії, «викладач-методист»</vt:lpstr>
      <vt:lpstr>26 вересня – Європейський день мов</vt:lpstr>
      <vt:lpstr>19-20 жовтня 2024 року брала участь у Всеукраїнській онлайн конференції «Компетентнісний підхід до навчання. Обмін досвідом»</vt:lpstr>
      <vt:lpstr>ХV Міжнародний мовно-літературний конкурс учнівської та студентської молоді     ім. Т.Г. Шевченка</vt:lpstr>
      <vt:lpstr>ХV Міжнародний мовно-літературний конкурс учнівської та студентської молоді ім. Т.Г. Шевченка</vt:lpstr>
      <vt:lpstr>Брала участь у тижні циклової комісії та у написанні Всеукраїнського Радіодиктанту Національної єдності 2024</vt:lpstr>
      <vt:lpstr>До 95-річного ювілейного Дня народження Ліни Костенко разом зі здобувачами освіти ІІ року навчання – Христофор Юлією, Мошак Романом, Побережною Анною, Піптак Юлією підготували інформацію для фейсбуку та сайту коледжу</vt:lpstr>
      <vt:lpstr>У Всесвітній день поезії разом зі здобувачами освіти першого року навчання групи Б спеціальності 223 Медсестринство освітньо-професійної програми Лікувальна справа готували відеоролик «Кохання та поезія вустами сучасників». В ролі ведучих виступили Кернична Вероніка та Бойко Вікторія</vt:lpstr>
      <vt:lpstr>"Extracurricular Activities - позааудиторна діяльність"! Під таким гаслом 21 травня 2025 року пройшло заняття з англійської мови за професійним спрямуванням. Здобувачі освіти другого року навчання спеціальності 223 Медсестринство освітньо-професійної програми Лікувальна справа групи Б разом з викладачем відвідали Центр сімейної медицини-CENTRMED</vt:lpstr>
      <vt:lpstr>Презентация PowerPoint</vt:lpstr>
      <vt:lpstr>VІ Міжнародна студентська конференція на базі Подільського інституту</vt:lpstr>
      <vt:lpstr>Презентация PowerPoint</vt:lpstr>
      <vt:lpstr>Презентация PowerPoint</vt:lpstr>
      <vt:lpstr>Презентация PowerPoint</vt:lpstr>
      <vt:lpstr>Екскурсія в Ботанічний сад</vt:lpstr>
      <vt:lpstr>День вишиванки</vt:lpstr>
      <vt:lpstr>Самоосвіта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39</cp:revision>
  <dcterms:created xsi:type="dcterms:W3CDTF">2025-06-05T08:50:46Z</dcterms:created>
  <dcterms:modified xsi:type="dcterms:W3CDTF">2025-06-09T10:29:56Z</dcterms:modified>
</cp:coreProperties>
</file>